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9" r:id="rId6"/>
    <p:sldId id="258" r:id="rId7"/>
    <p:sldId id="264" r:id="rId8"/>
    <p:sldId id="263" r:id="rId9"/>
    <p:sldId id="260" r:id="rId10"/>
    <p:sldId id="262" r:id="rId11"/>
    <p:sldId id="265" r:id="rId12"/>
    <p:sldId id="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00"/>
    <a:srgbClr val="26B82D"/>
    <a:srgbClr val="00FFFF"/>
    <a:srgbClr val="FF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26" autoAdjust="0"/>
  </p:normalViewPr>
  <p:slideViewPr>
    <p:cSldViewPr snapToGrid="0">
      <p:cViewPr>
        <p:scale>
          <a:sx n="81" d="100"/>
          <a:sy n="81" d="100"/>
        </p:scale>
        <p:origin x="-1632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997C7-BB6B-471E-B24A-66FE9F5F80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6CFA4-2727-4D06-B40C-3C59202EB5B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/>
            <a:t>Respect</a:t>
          </a:r>
          <a:endParaRPr lang="en-US" sz="1800" b="1" dirty="0"/>
        </a:p>
      </dgm:t>
    </dgm:pt>
    <dgm:pt modelId="{B8F933C7-CBA2-45CB-B963-AE396E52C477}" type="parTrans" cxnId="{14416C03-D7D8-4C2F-8750-3B0EB6FEB422}">
      <dgm:prSet/>
      <dgm:spPr/>
      <dgm:t>
        <a:bodyPr/>
        <a:lstStyle/>
        <a:p>
          <a:endParaRPr lang="en-US" b="1"/>
        </a:p>
      </dgm:t>
    </dgm:pt>
    <dgm:pt modelId="{DE9DD6DB-B6D5-497F-9D23-ED727748351C}" type="sibTrans" cxnId="{14416C03-D7D8-4C2F-8750-3B0EB6FEB422}">
      <dgm:prSet/>
      <dgm:spPr/>
      <dgm:t>
        <a:bodyPr/>
        <a:lstStyle/>
        <a:p>
          <a:endParaRPr lang="en-US" b="1" dirty="0"/>
        </a:p>
      </dgm:t>
    </dgm:pt>
    <dgm:pt modelId="{ECB20716-C6C2-4732-BF0E-7D2DF3859C8D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1800" b="1" dirty="0" smtClean="0"/>
            <a:t>Openness</a:t>
          </a:r>
          <a:endParaRPr lang="en-US" sz="1800" b="1" dirty="0"/>
        </a:p>
      </dgm:t>
    </dgm:pt>
    <dgm:pt modelId="{BB5C04DE-6029-4785-B7AF-9573B6D51542}" type="parTrans" cxnId="{5C12266A-3631-41F6-95E3-5A028F4E5400}">
      <dgm:prSet/>
      <dgm:spPr/>
      <dgm:t>
        <a:bodyPr/>
        <a:lstStyle/>
        <a:p>
          <a:endParaRPr lang="en-US" b="1"/>
        </a:p>
      </dgm:t>
    </dgm:pt>
    <dgm:pt modelId="{F74F52FB-B6FD-4DF3-8143-A09B9CB42AEA}" type="sibTrans" cxnId="{5C12266A-3631-41F6-95E3-5A028F4E5400}">
      <dgm:prSet/>
      <dgm:spPr/>
      <dgm:t>
        <a:bodyPr/>
        <a:lstStyle/>
        <a:p>
          <a:endParaRPr lang="en-US" b="1" dirty="0"/>
        </a:p>
      </dgm:t>
    </dgm:pt>
    <dgm:pt modelId="{C24A0257-B8A3-47F6-992E-4DE8D6E71E8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 smtClean="0"/>
            <a:t>Focus</a:t>
          </a:r>
          <a:endParaRPr lang="en-US" sz="1800" b="1" dirty="0"/>
        </a:p>
      </dgm:t>
    </dgm:pt>
    <dgm:pt modelId="{E0C897B6-EB45-4806-BC97-C11459649AD6}" type="parTrans" cxnId="{825101E8-FB7F-4B5C-A26B-6C44F02C1593}">
      <dgm:prSet/>
      <dgm:spPr/>
      <dgm:t>
        <a:bodyPr/>
        <a:lstStyle/>
        <a:p>
          <a:endParaRPr lang="en-US" b="1"/>
        </a:p>
      </dgm:t>
    </dgm:pt>
    <dgm:pt modelId="{86B6DBE8-6C27-453C-8D03-1C1D4D0E5EF2}" type="sibTrans" cxnId="{825101E8-FB7F-4B5C-A26B-6C44F02C1593}">
      <dgm:prSet/>
      <dgm:spPr/>
      <dgm:t>
        <a:bodyPr/>
        <a:lstStyle/>
        <a:p>
          <a:endParaRPr lang="en-US" b="1" dirty="0"/>
        </a:p>
      </dgm:t>
    </dgm:pt>
    <dgm:pt modelId="{E3EB2505-F141-48A3-96E0-F94C967BFA94}">
      <dgm:prSet phldrT="[Text]" custT="1"/>
      <dgm:spPr>
        <a:solidFill>
          <a:srgbClr val="00FFFF"/>
        </a:solidFill>
      </dgm:spPr>
      <dgm:t>
        <a:bodyPr/>
        <a:lstStyle/>
        <a:p>
          <a:r>
            <a:rPr lang="en-US" sz="1600" b="1" dirty="0" smtClean="0"/>
            <a:t>Commitment</a:t>
          </a:r>
          <a:endParaRPr lang="en-US" sz="1600" b="1" dirty="0"/>
        </a:p>
      </dgm:t>
    </dgm:pt>
    <dgm:pt modelId="{45174E91-CF58-4896-B91B-259CC14B87D6}" type="parTrans" cxnId="{72D7E498-FEFF-481E-B3D8-A3B3426E8E12}">
      <dgm:prSet/>
      <dgm:spPr/>
      <dgm:t>
        <a:bodyPr/>
        <a:lstStyle/>
        <a:p>
          <a:endParaRPr lang="en-US" b="1"/>
        </a:p>
      </dgm:t>
    </dgm:pt>
    <dgm:pt modelId="{D7879A95-BF53-45D9-8008-7907828B1B1B}" type="sibTrans" cxnId="{72D7E498-FEFF-481E-B3D8-A3B3426E8E12}">
      <dgm:prSet/>
      <dgm:spPr/>
      <dgm:t>
        <a:bodyPr/>
        <a:lstStyle/>
        <a:p>
          <a:endParaRPr lang="en-US" b="1" dirty="0"/>
        </a:p>
      </dgm:t>
    </dgm:pt>
    <dgm:pt modelId="{20C0C2AB-DE9E-4D1E-BD47-CE505D64BD9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b="1" dirty="0" smtClean="0"/>
            <a:t>Courage</a:t>
          </a:r>
          <a:endParaRPr lang="en-US" sz="1800" b="1" dirty="0"/>
        </a:p>
      </dgm:t>
    </dgm:pt>
    <dgm:pt modelId="{6B8840BF-927F-46D1-8DD4-9D0474C739E7}" type="parTrans" cxnId="{FEF5C1A3-0D84-477A-9325-C97348F0FFD9}">
      <dgm:prSet/>
      <dgm:spPr/>
      <dgm:t>
        <a:bodyPr/>
        <a:lstStyle/>
        <a:p>
          <a:endParaRPr lang="en-US" b="1"/>
        </a:p>
      </dgm:t>
    </dgm:pt>
    <dgm:pt modelId="{838BAB28-D7EA-417E-9165-514A94BBC02A}" type="sibTrans" cxnId="{FEF5C1A3-0D84-477A-9325-C97348F0FFD9}">
      <dgm:prSet/>
      <dgm:spPr/>
      <dgm:t>
        <a:bodyPr/>
        <a:lstStyle/>
        <a:p>
          <a:endParaRPr lang="en-US" b="1" dirty="0"/>
        </a:p>
      </dgm:t>
    </dgm:pt>
    <dgm:pt modelId="{29D2312D-FE82-430F-9E53-7FBAE36E8B74}" type="pres">
      <dgm:prSet presAssocID="{83A997C7-BB6B-471E-B24A-66FE9F5F8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75A03-CE26-4E6B-8D19-A38660A81B0B}" type="pres">
      <dgm:prSet presAssocID="{19B6CFA4-2727-4D06-B40C-3C59202EB5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E6D9C-FD0C-4F61-8067-1B657CDB2CA4}" type="pres">
      <dgm:prSet presAssocID="{DE9DD6DB-B6D5-497F-9D23-ED727748351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52CAB06-61DE-49BA-855E-AA78A0FB8096}" type="pres">
      <dgm:prSet presAssocID="{DE9DD6DB-B6D5-497F-9D23-ED72774835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DEE00C2-01EC-4029-BE3A-ED100A6433CD}" type="pres">
      <dgm:prSet presAssocID="{ECB20716-C6C2-4732-BF0E-7D2DF3859C8D}" presName="node" presStyleLbl="node1" presStyleIdx="1" presStyleCnt="5" custScaleX="103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30AC-81DF-4832-A9DB-2F5D23DCFF6F}" type="pres">
      <dgm:prSet presAssocID="{F74F52FB-B6FD-4DF3-8143-A09B9CB42AE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ADD442D-63E9-45D1-8B31-1B8FB4318421}" type="pres">
      <dgm:prSet presAssocID="{F74F52FB-B6FD-4DF3-8143-A09B9CB42AE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A8289C7-F44A-4ECD-83D5-B105EFD81E2C}" type="pres">
      <dgm:prSet presAssocID="{C24A0257-B8A3-47F6-992E-4DE8D6E71E88}" presName="node" presStyleLbl="node1" presStyleIdx="2" presStyleCnt="5" custScaleX="117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A3298-9CF4-49F9-8B8E-3DA4A12BE74F}" type="pres">
      <dgm:prSet presAssocID="{86B6DBE8-6C27-453C-8D03-1C1D4D0E5E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84097F9-4740-4B0B-A883-E21687BE6F47}" type="pres">
      <dgm:prSet presAssocID="{86B6DBE8-6C27-453C-8D03-1C1D4D0E5E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474A1EA-9EBD-44CF-9BDF-50828C1ADBE3}" type="pres">
      <dgm:prSet presAssocID="{E3EB2505-F141-48A3-96E0-F94C967BFA94}" presName="node" presStyleLbl="node1" presStyleIdx="3" presStyleCnt="5" custScaleX="119143" custScaleY="10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70018-6821-4676-8B3D-BA141B090D5A}" type="pres">
      <dgm:prSet presAssocID="{D7879A95-BF53-45D9-8008-7907828B1B1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4499549-F22C-4FF8-B967-50E34B8423CF}" type="pres">
      <dgm:prSet presAssocID="{D7879A95-BF53-45D9-8008-7907828B1B1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F89364-2B65-4E82-9AA2-9B05525E37E0}" type="pres">
      <dgm:prSet presAssocID="{20C0C2AB-DE9E-4D1E-BD47-CE505D64BD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BA0C-FB14-4173-A7E8-0AE3374D2DFC}" type="pres">
      <dgm:prSet presAssocID="{838BAB28-D7EA-417E-9165-514A94BBC02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06249EB-D4E1-4CB6-A993-6707B0088161}" type="pres">
      <dgm:prSet presAssocID="{838BAB28-D7EA-417E-9165-514A94BBC02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6BD1FF4-F60C-403B-BCD9-09A879933B61}" type="presOf" srcId="{838BAB28-D7EA-417E-9165-514A94BBC02A}" destId="{A06249EB-D4E1-4CB6-A993-6707B0088161}" srcOrd="1" destOrd="0" presId="urn:microsoft.com/office/officeart/2005/8/layout/cycle2"/>
    <dgm:cxn modelId="{5C12266A-3631-41F6-95E3-5A028F4E5400}" srcId="{83A997C7-BB6B-471E-B24A-66FE9F5F809B}" destId="{ECB20716-C6C2-4732-BF0E-7D2DF3859C8D}" srcOrd="1" destOrd="0" parTransId="{BB5C04DE-6029-4785-B7AF-9573B6D51542}" sibTransId="{F74F52FB-B6FD-4DF3-8143-A09B9CB42AEA}"/>
    <dgm:cxn modelId="{7F7325A8-9DEE-47C5-8AA5-6C2D453C0ADD}" type="presOf" srcId="{83A997C7-BB6B-471E-B24A-66FE9F5F809B}" destId="{29D2312D-FE82-430F-9E53-7FBAE36E8B74}" srcOrd="0" destOrd="0" presId="urn:microsoft.com/office/officeart/2005/8/layout/cycle2"/>
    <dgm:cxn modelId="{FEF5C1A3-0D84-477A-9325-C97348F0FFD9}" srcId="{83A997C7-BB6B-471E-B24A-66FE9F5F809B}" destId="{20C0C2AB-DE9E-4D1E-BD47-CE505D64BD96}" srcOrd="4" destOrd="0" parTransId="{6B8840BF-927F-46D1-8DD4-9D0474C739E7}" sibTransId="{838BAB28-D7EA-417E-9165-514A94BBC02A}"/>
    <dgm:cxn modelId="{14416C03-D7D8-4C2F-8750-3B0EB6FEB422}" srcId="{83A997C7-BB6B-471E-B24A-66FE9F5F809B}" destId="{19B6CFA4-2727-4D06-B40C-3C59202EB5B5}" srcOrd="0" destOrd="0" parTransId="{B8F933C7-CBA2-45CB-B963-AE396E52C477}" sibTransId="{DE9DD6DB-B6D5-497F-9D23-ED727748351C}"/>
    <dgm:cxn modelId="{6F04569E-D2B7-4FA4-B786-174138AE7FE5}" type="presOf" srcId="{D7879A95-BF53-45D9-8008-7907828B1B1B}" destId="{F4470018-6821-4676-8B3D-BA141B090D5A}" srcOrd="0" destOrd="0" presId="urn:microsoft.com/office/officeart/2005/8/layout/cycle2"/>
    <dgm:cxn modelId="{3D25E72D-48AE-4953-9B76-DED4E44A93C9}" type="presOf" srcId="{838BAB28-D7EA-417E-9165-514A94BBC02A}" destId="{592BBA0C-FB14-4173-A7E8-0AE3374D2DFC}" srcOrd="0" destOrd="0" presId="urn:microsoft.com/office/officeart/2005/8/layout/cycle2"/>
    <dgm:cxn modelId="{0B2BC3EE-3828-427C-A66F-C871BC7778E3}" type="presOf" srcId="{D7879A95-BF53-45D9-8008-7907828B1B1B}" destId="{B4499549-F22C-4FF8-B967-50E34B8423CF}" srcOrd="1" destOrd="0" presId="urn:microsoft.com/office/officeart/2005/8/layout/cycle2"/>
    <dgm:cxn modelId="{C839EC13-766F-4E1E-97BC-C355B74C3C1B}" type="presOf" srcId="{DE9DD6DB-B6D5-497F-9D23-ED727748351C}" destId="{852CAB06-61DE-49BA-855E-AA78A0FB8096}" srcOrd="1" destOrd="0" presId="urn:microsoft.com/office/officeart/2005/8/layout/cycle2"/>
    <dgm:cxn modelId="{95D930BC-CA1D-418A-9380-832599AB3CD5}" type="presOf" srcId="{86B6DBE8-6C27-453C-8D03-1C1D4D0E5EF2}" destId="{521A3298-9CF4-49F9-8B8E-3DA4A12BE74F}" srcOrd="0" destOrd="0" presId="urn:microsoft.com/office/officeart/2005/8/layout/cycle2"/>
    <dgm:cxn modelId="{825101E8-FB7F-4B5C-A26B-6C44F02C1593}" srcId="{83A997C7-BB6B-471E-B24A-66FE9F5F809B}" destId="{C24A0257-B8A3-47F6-992E-4DE8D6E71E88}" srcOrd="2" destOrd="0" parTransId="{E0C897B6-EB45-4806-BC97-C11459649AD6}" sibTransId="{86B6DBE8-6C27-453C-8D03-1C1D4D0E5EF2}"/>
    <dgm:cxn modelId="{63BCCE35-B09D-45B3-BC39-1BD4A5B7613A}" type="presOf" srcId="{19B6CFA4-2727-4D06-B40C-3C59202EB5B5}" destId="{6E675A03-CE26-4E6B-8D19-A38660A81B0B}" srcOrd="0" destOrd="0" presId="urn:microsoft.com/office/officeart/2005/8/layout/cycle2"/>
    <dgm:cxn modelId="{72D7E498-FEFF-481E-B3D8-A3B3426E8E12}" srcId="{83A997C7-BB6B-471E-B24A-66FE9F5F809B}" destId="{E3EB2505-F141-48A3-96E0-F94C967BFA94}" srcOrd="3" destOrd="0" parTransId="{45174E91-CF58-4896-B91B-259CC14B87D6}" sibTransId="{D7879A95-BF53-45D9-8008-7907828B1B1B}"/>
    <dgm:cxn modelId="{665FFA17-9DB4-4D8B-A704-D08E64C00126}" type="presOf" srcId="{ECB20716-C6C2-4732-BF0E-7D2DF3859C8D}" destId="{3DEE00C2-01EC-4029-BE3A-ED100A6433CD}" srcOrd="0" destOrd="0" presId="urn:microsoft.com/office/officeart/2005/8/layout/cycle2"/>
    <dgm:cxn modelId="{6B2B4781-24B1-4CA2-B9E0-493AFE8F1912}" type="presOf" srcId="{F74F52FB-B6FD-4DF3-8143-A09B9CB42AEA}" destId="{1DEE30AC-81DF-4832-A9DB-2F5D23DCFF6F}" srcOrd="0" destOrd="0" presId="urn:microsoft.com/office/officeart/2005/8/layout/cycle2"/>
    <dgm:cxn modelId="{13068F12-6313-415B-819D-E39B6DB3BB72}" type="presOf" srcId="{86B6DBE8-6C27-453C-8D03-1C1D4D0E5EF2}" destId="{884097F9-4740-4B0B-A883-E21687BE6F47}" srcOrd="1" destOrd="0" presId="urn:microsoft.com/office/officeart/2005/8/layout/cycle2"/>
    <dgm:cxn modelId="{3583612C-13E2-419D-8277-18B476E71B1C}" type="presOf" srcId="{F74F52FB-B6FD-4DF3-8143-A09B9CB42AEA}" destId="{7ADD442D-63E9-45D1-8B31-1B8FB4318421}" srcOrd="1" destOrd="0" presId="urn:microsoft.com/office/officeart/2005/8/layout/cycle2"/>
    <dgm:cxn modelId="{285918DD-CCB8-4001-952D-AA63279B530B}" type="presOf" srcId="{20C0C2AB-DE9E-4D1E-BD47-CE505D64BD96}" destId="{54F89364-2B65-4E82-9AA2-9B05525E37E0}" srcOrd="0" destOrd="0" presId="urn:microsoft.com/office/officeart/2005/8/layout/cycle2"/>
    <dgm:cxn modelId="{10099886-4F9F-4D9B-8555-5AC30F23008B}" type="presOf" srcId="{E3EB2505-F141-48A3-96E0-F94C967BFA94}" destId="{F474A1EA-9EBD-44CF-9BDF-50828C1ADBE3}" srcOrd="0" destOrd="0" presId="urn:microsoft.com/office/officeart/2005/8/layout/cycle2"/>
    <dgm:cxn modelId="{E88FC2FA-BA3E-46BF-8813-DEEEBF57D061}" type="presOf" srcId="{C24A0257-B8A3-47F6-992E-4DE8D6E71E88}" destId="{7A8289C7-F44A-4ECD-83D5-B105EFD81E2C}" srcOrd="0" destOrd="0" presId="urn:microsoft.com/office/officeart/2005/8/layout/cycle2"/>
    <dgm:cxn modelId="{3DCDD486-E4C6-4FA7-BBC7-18C48765A11C}" type="presOf" srcId="{DE9DD6DB-B6D5-497F-9D23-ED727748351C}" destId="{192E6D9C-FD0C-4F61-8067-1B657CDB2CA4}" srcOrd="0" destOrd="0" presId="urn:microsoft.com/office/officeart/2005/8/layout/cycle2"/>
    <dgm:cxn modelId="{A5BC3A28-E411-4ED3-879B-4344FE4C259C}" type="presParOf" srcId="{29D2312D-FE82-430F-9E53-7FBAE36E8B74}" destId="{6E675A03-CE26-4E6B-8D19-A38660A81B0B}" srcOrd="0" destOrd="0" presId="urn:microsoft.com/office/officeart/2005/8/layout/cycle2"/>
    <dgm:cxn modelId="{7CAAA5F5-8BAA-4601-BB84-8654F3403EE5}" type="presParOf" srcId="{29D2312D-FE82-430F-9E53-7FBAE36E8B74}" destId="{192E6D9C-FD0C-4F61-8067-1B657CDB2CA4}" srcOrd="1" destOrd="0" presId="urn:microsoft.com/office/officeart/2005/8/layout/cycle2"/>
    <dgm:cxn modelId="{A8E2FE10-2697-46CA-984E-27FAB192F4A4}" type="presParOf" srcId="{192E6D9C-FD0C-4F61-8067-1B657CDB2CA4}" destId="{852CAB06-61DE-49BA-855E-AA78A0FB8096}" srcOrd="0" destOrd="0" presId="urn:microsoft.com/office/officeart/2005/8/layout/cycle2"/>
    <dgm:cxn modelId="{F7280054-FF13-4C4F-88C2-FFED57C714D2}" type="presParOf" srcId="{29D2312D-FE82-430F-9E53-7FBAE36E8B74}" destId="{3DEE00C2-01EC-4029-BE3A-ED100A6433CD}" srcOrd="2" destOrd="0" presId="urn:microsoft.com/office/officeart/2005/8/layout/cycle2"/>
    <dgm:cxn modelId="{7304492F-5BC6-4EBE-81D0-62A35FB22F37}" type="presParOf" srcId="{29D2312D-FE82-430F-9E53-7FBAE36E8B74}" destId="{1DEE30AC-81DF-4832-A9DB-2F5D23DCFF6F}" srcOrd="3" destOrd="0" presId="urn:microsoft.com/office/officeart/2005/8/layout/cycle2"/>
    <dgm:cxn modelId="{FAC82A50-0CBD-4B4E-8EAA-7F49D2EC5BEC}" type="presParOf" srcId="{1DEE30AC-81DF-4832-A9DB-2F5D23DCFF6F}" destId="{7ADD442D-63E9-45D1-8B31-1B8FB4318421}" srcOrd="0" destOrd="0" presId="urn:microsoft.com/office/officeart/2005/8/layout/cycle2"/>
    <dgm:cxn modelId="{F8EA2733-205F-4156-BF6B-6D05151631A7}" type="presParOf" srcId="{29D2312D-FE82-430F-9E53-7FBAE36E8B74}" destId="{7A8289C7-F44A-4ECD-83D5-B105EFD81E2C}" srcOrd="4" destOrd="0" presId="urn:microsoft.com/office/officeart/2005/8/layout/cycle2"/>
    <dgm:cxn modelId="{6FE583C0-D8C5-4353-A140-8E5BF4D15B5D}" type="presParOf" srcId="{29D2312D-FE82-430F-9E53-7FBAE36E8B74}" destId="{521A3298-9CF4-49F9-8B8E-3DA4A12BE74F}" srcOrd="5" destOrd="0" presId="urn:microsoft.com/office/officeart/2005/8/layout/cycle2"/>
    <dgm:cxn modelId="{4BBBF010-A4D4-4C00-AB80-32403B73DBAF}" type="presParOf" srcId="{521A3298-9CF4-49F9-8B8E-3DA4A12BE74F}" destId="{884097F9-4740-4B0B-A883-E21687BE6F47}" srcOrd="0" destOrd="0" presId="urn:microsoft.com/office/officeart/2005/8/layout/cycle2"/>
    <dgm:cxn modelId="{23F13E29-760A-4FBF-89FF-34E8DDCF9396}" type="presParOf" srcId="{29D2312D-FE82-430F-9E53-7FBAE36E8B74}" destId="{F474A1EA-9EBD-44CF-9BDF-50828C1ADBE3}" srcOrd="6" destOrd="0" presId="urn:microsoft.com/office/officeart/2005/8/layout/cycle2"/>
    <dgm:cxn modelId="{75E466FC-B220-402C-BFBB-90A25DF2CED6}" type="presParOf" srcId="{29D2312D-FE82-430F-9E53-7FBAE36E8B74}" destId="{F4470018-6821-4676-8B3D-BA141B090D5A}" srcOrd="7" destOrd="0" presId="urn:microsoft.com/office/officeart/2005/8/layout/cycle2"/>
    <dgm:cxn modelId="{854B9E2C-41CD-47E7-854E-30E4F5D7DCC3}" type="presParOf" srcId="{F4470018-6821-4676-8B3D-BA141B090D5A}" destId="{B4499549-F22C-4FF8-B967-50E34B8423CF}" srcOrd="0" destOrd="0" presId="urn:microsoft.com/office/officeart/2005/8/layout/cycle2"/>
    <dgm:cxn modelId="{AA604DCF-44A7-409C-8F40-C72EA1ACD8DE}" type="presParOf" srcId="{29D2312D-FE82-430F-9E53-7FBAE36E8B74}" destId="{54F89364-2B65-4E82-9AA2-9B05525E37E0}" srcOrd="8" destOrd="0" presId="urn:microsoft.com/office/officeart/2005/8/layout/cycle2"/>
    <dgm:cxn modelId="{FF86CB03-D603-4152-BADE-8803F9DC0D2E}" type="presParOf" srcId="{29D2312D-FE82-430F-9E53-7FBAE36E8B74}" destId="{592BBA0C-FB14-4173-A7E8-0AE3374D2DFC}" srcOrd="9" destOrd="0" presId="urn:microsoft.com/office/officeart/2005/8/layout/cycle2"/>
    <dgm:cxn modelId="{7FFB220B-9F4F-4908-8AAF-ED42F6702C32}" type="presParOf" srcId="{592BBA0C-FB14-4173-A7E8-0AE3374D2DFC}" destId="{A06249EB-D4E1-4CB6-A993-6707B00881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75A03-CE26-4E6B-8D19-A38660A81B0B}">
      <dsp:nvSpPr>
        <dsp:cNvPr id="0" name=""/>
        <dsp:cNvSpPr/>
      </dsp:nvSpPr>
      <dsp:spPr>
        <a:xfrm>
          <a:off x="3172701" y="-9826"/>
          <a:ext cx="1590247" cy="1590247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Respect</a:t>
          </a:r>
          <a:endParaRPr lang="en-US" sz="1800" b="1" kern="1200" dirty="0"/>
        </a:p>
      </dsp:txBody>
      <dsp:txXfrm>
        <a:off x="3405587" y="223060"/>
        <a:ext cx="1124475" cy="1124475"/>
      </dsp:txXfrm>
    </dsp:sp>
    <dsp:sp modelId="{192E6D9C-FD0C-4F61-8067-1B657CDB2CA4}">
      <dsp:nvSpPr>
        <dsp:cNvPr id="0" name=""/>
        <dsp:cNvSpPr/>
      </dsp:nvSpPr>
      <dsp:spPr>
        <a:xfrm rot="2160000">
          <a:off x="4710725" y="1207291"/>
          <a:ext cx="414567" cy="53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4722601" y="1278082"/>
        <a:ext cx="290197" cy="322024"/>
      </dsp:txXfrm>
    </dsp:sp>
    <dsp:sp modelId="{3DEE00C2-01EC-4029-BE3A-ED100A6433CD}">
      <dsp:nvSpPr>
        <dsp:cNvPr id="0" name=""/>
        <dsp:cNvSpPr/>
      </dsp:nvSpPr>
      <dsp:spPr>
        <a:xfrm>
          <a:off x="5078980" y="1394962"/>
          <a:ext cx="1644744" cy="1590247"/>
        </a:xfrm>
        <a:prstGeom prst="ellipse">
          <a:avLst/>
        </a:prstGeom>
        <a:solidFill>
          <a:srgbClr val="0066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Openness</a:t>
          </a:r>
          <a:endParaRPr lang="en-US" sz="1800" b="1" kern="1200" dirty="0"/>
        </a:p>
      </dsp:txBody>
      <dsp:txXfrm>
        <a:off x="5319847" y="1627848"/>
        <a:ext cx="1163010" cy="1124475"/>
      </dsp:txXfrm>
    </dsp:sp>
    <dsp:sp modelId="{1DEE30AC-81DF-4832-A9DB-2F5D23DCFF6F}">
      <dsp:nvSpPr>
        <dsp:cNvPr id="0" name=""/>
        <dsp:cNvSpPr/>
      </dsp:nvSpPr>
      <dsp:spPr>
        <a:xfrm rot="6480000">
          <a:off x="5328503" y="3043171"/>
          <a:ext cx="416942" cy="53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 rot="10800000">
        <a:off x="5410371" y="3091032"/>
        <a:ext cx="291859" cy="322024"/>
      </dsp:txXfrm>
    </dsp:sp>
    <dsp:sp modelId="{7A8289C7-F44A-4ECD-83D5-B105EFD81E2C}">
      <dsp:nvSpPr>
        <dsp:cNvPr id="0" name=""/>
        <dsp:cNvSpPr/>
      </dsp:nvSpPr>
      <dsp:spPr>
        <a:xfrm>
          <a:off x="4230544" y="3667960"/>
          <a:ext cx="1864532" cy="1590247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Focus</a:t>
          </a:r>
          <a:endParaRPr lang="en-US" sz="1800" b="1" kern="1200" dirty="0"/>
        </a:p>
      </dsp:txBody>
      <dsp:txXfrm>
        <a:off x="4503598" y="3900846"/>
        <a:ext cx="1318424" cy="1124475"/>
      </dsp:txXfrm>
    </dsp:sp>
    <dsp:sp modelId="{521A3298-9CF4-49F9-8B8E-3DA4A12BE74F}">
      <dsp:nvSpPr>
        <dsp:cNvPr id="0" name=""/>
        <dsp:cNvSpPr/>
      </dsp:nvSpPr>
      <dsp:spPr>
        <a:xfrm rot="10800000">
          <a:off x="3847766" y="4194729"/>
          <a:ext cx="270496" cy="53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 rot="10800000">
        <a:off x="3928915" y="4302071"/>
        <a:ext cx="189347" cy="322024"/>
      </dsp:txXfrm>
    </dsp:sp>
    <dsp:sp modelId="{F474A1EA-9EBD-44CF-9BDF-50828C1ADBE3}">
      <dsp:nvSpPr>
        <dsp:cNvPr id="0" name=""/>
        <dsp:cNvSpPr/>
      </dsp:nvSpPr>
      <dsp:spPr>
        <a:xfrm>
          <a:off x="1825506" y="3646332"/>
          <a:ext cx="1894668" cy="1633501"/>
        </a:xfrm>
        <a:prstGeom prst="ellipse">
          <a:avLst/>
        </a:prstGeom>
        <a:solidFill>
          <a:srgbClr val="00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Commitment</a:t>
          </a:r>
          <a:endParaRPr lang="en-US" sz="1600" b="1" kern="1200" dirty="0"/>
        </a:p>
      </dsp:txBody>
      <dsp:txXfrm>
        <a:off x="2102974" y="3885553"/>
        <a:ext cx="1339732" cy="1155059"/>
      </dsp:txXfrm>
    </dsp:sp>
    <dsp:sp modelId="{F4470018-6821-4676-8B3D-BA141B090D5A}">
      <dsp:nvSpPr>
        <dsp:cNvPr id="0" name=""/>
        <dsp:cNvSpPr/>
      </dsp:nvSpPr>
      <dsp:spPr>
        <a:xfrm rot="15120000">
          <a:off x="2198718" y="3054051"/>
          <a:ext cx="406986" cy="53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 rot="10800000">
        <a:off x="2278631" y="3219453"/>
        <a:ext cx="284890" cy="322024"/>
      </dsp:txXfrm>
    </dsp:sp>
    <dsp:sp modelId="{54F89364-2B65-4E82-9AA2-9B05525E37E0}">
      <dsp:nvSpPr>
        <dsp:cNvPr id="0" name=""/>
        <dsp:cNvSpPr/>
      </dsp:nvSpPr>
      <dsp:spPr>
        <a:xfrm>
          <a:off x="1239175" y="1394962"/>
          <a:ext cx="1590247" cy="1590247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Courage</a:t>
          </a:r>
          <a:endParaRPr lang="en-US" sz="1800" b="1" kern="1200" dirty="0"/>
        </a:p>
      </dsp:txBody>
      <dsp:txXfrm>
        <a:off x="1472061" y="1627848"/>
        <a:ext cx="1124475" cy="1124475"/>
      </dsp:txXfrm>
    </dsp:sp>
    <dsp:sp modelId="{592BBA0C-FB14-4173-A7E8-0AE3374D2DFC}">
      <dsp:nvSpPr>
        <dsp:cNvPr id="0" name=""/>
        <dsp:cNvSpPr/>
      </dsp:nvSpPr>
      <dsp:spPr>
        <a:xfrm rot="19440000">
          <a:off x="2779430" y="1226388"/>
          <a:ext cx="423853" cy="53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2791572" y="1371100"/>
        <a:ext cx="296697" cy="322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7" y="-145256"/>
            <a:ext cx="12237477" cy="685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477" y="3774038"/>
            <a:ext cx="12451980" cy="3083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7234" y="4632460"/>
            <a:ext cx="9813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pct5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Breaking Barriers </a:t>
            </a:r>
            <a:r>
              <a:rPr lang="en-US" sz="5400" dirty="0" smtClean="0">
                <a:ln w="12700">
                  <a:solidFill>
                    <a:schemeClr val="tx1"/>
                  </a:solidFill>
                  <a:prstDash val="solid"/>
                </a:ln>
                <a:pattFill prst="pct5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T</a:t>
            </a:r>
            <a:r>
              <a:rPr lang="en-US" sz="5400" cap="none" spc="0" dirty="0" smtClean="0">
                <a:ln w="12700">
                  <a:solidFill>
                    <a:schemeClr val="tx1"/>
                  </a:solidFill>
                  <a:prstDash val="solid"/>
                </a:ln>
                <a:pattFill prst="pct5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o Unity</a:t>
            </a:r>
            <a:endParaRPr lang="en-US" sz="5400" cap="none" spc="0" dirty="0">
              <a:ln w="12700">
                <a:solidFill>
                  <a:schemeClr val="tx1"/>
                </a:solidFill>
                <a:prstDash val="solid"/>
              </a:ln>
              <a:pattFill prst="pct5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23267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38100"/>
            <a:ext cx="121920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766"/>
            <a:ext cx="10729576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Feeling unaccepted or unequal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5275" y="1689085"/>
            <a:ext cx="1172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I have, or a colleague </a:t>
            </a:r>
            <a:r>
              <a:rPr lang="en-US" sz="2400" dirty="0" smtClean="0"/>
              <a:t>has been, </a:t>
            </a:r>
            <a:r>
              <a:rPr lang="en-US" sz="2400" dirty="0"/>
              <a:t>shut down before by a domineering personality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5274" y="2786007"/>
            <a:ext cx="11721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Economic status has kept me or someone else I know, from speaking up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5274" y="3578636"/>
            <a:ext cx="73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Lacking confidence causes me to hold 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038" y="4391763"/>
            <a:ext cx="114516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I</a:t>
            </a:r>
            <a:r>
              <a:rPr lang="en-US" sz="2400" dirty="0"/>
              <a:t>, or someone I know, looks different </a:t>
            </a:r>
            <a:r>
              <a:rPr lang="en-US" sz="2400" dirty="0" smtClean="0"/>
              <a:t>than the norm due to hair </a:t>
            </a:r>
            <a:r>
              <a:rPr lang="en-US" sz="2400" dirty="0"/>
              <a:t>style, weight, skin color, a disability, or some other distinguishable feature and as a result has held </a:t>
            </a:r>
            <a:r>
              <a:rPr lang="en-US" sz="2400" dirty="0" smtClean="0"/>
              <a:t>back or didn’t get heard.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038" y="5794801"/>
            <a:ext cx="1172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Because of gender, I have or someone I know </a:t>
            </a:r>
            <a:r>
              <a:rPr lang="en-US" sz="2400" dirty="0" smtClean="0"/>
              <a:t>has, </a:t>
            </a:r>
            <a:r>
              <a:rPr lang="en-US" sz="2400" dirty="0"/>
              <a:t>held back in social settings, meeting, etc. </a:t>
            </a:r>
          </a:p>
        </p:txBody>
      </p:sp>
    </p:spTree>
    <p:extLst>
      <p:ext uri="{BB962C8B-B14F-4D97-AF65-F5344CB8AC3E}">
        <p14:creationId xmlns:p14="http://schemas.microsoft.com/office/powerpoint/2010/main" val="85401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38100"/>
            <a:ext cx="121920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8766"/>
            <a:ext cx="10729576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Five Scrum Values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5572237"/>
              </p:ext>
            </p:extLst>
          </p:nvPr>
        </p:nvGraphicFramePr>
        <p:xfrm>
          <a:off x="2495550" y="1524492"/>
          <a:ext cx="7962900" cy="527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5542588" y="3490667"/>
            <a:ext cx="1778000" cy="1498600"/>
          </a:xfrm>
          <a:prstGeom prst="ellipse">
            <a:avLst/>
          </a:prstGeom>
          <a:solidFill>
            <a:srgbClr val="26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5 </a:t>
            </a:r>
          </a:p>
          <a:p>
            <a:pPr lvl="0" algn="ctr"/>
            <a:r>
              <a:rPr lang="en-US" b="1" dirty="0" smtClean="0"/>
              <a:t>Scrum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13" y="0"/>
            <a:ext cx="12192000" cy="14573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0413" y="-18573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Closing: Bridging outcomes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71500" y="2024062"/>
            <a:ext cx="116093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Understand differences do not have to mean conflict, in fact, recognizing that differences can even make us stronger and more </a:t>
            </a:r>
            <a:r>
              <a:rPr lang="en-US" sz="2400" b="1" dirty="0" smtClean="0">
                <a:solidFill>
                  <a:schemeClr val="bg1"/>
                </a:solidFill>
              </a:rPr>
              <a:t>unified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Recognizing </a:t>
            </a:r>
            <a:r>
              <a:rPr lang="en-US" sz="2400" b="1" dirty="0">
                <a:solidFill>
                  <a:schemeClr val="bg1"/>
                </a:solidFill>
              </a:rPr>
              <a:t>we are all equal with the common human needs such as being heard, accepted, and </a:t>
            </a:r>
            <a:r>
              <a:rPr lang="en-US" sz="2400" b="1" dirty="0" smtClean="0">
                <a:solidFill>
                  <a:schemeClr val="bg1"/>
                </a:solidFill>
              </a:rPr>
              <a:t>respected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Understanding our own beliefs about conflict and reactions to it which prevent </a:t>
            </a:r>
            <a:r>
              <a:rPr lang="en-US" sz="2400" b="1" dirty="0" smtClean="0">
                <a:solidFill>
                  <a:schemeClr val="bg1"/>
                </a:solidFill>
              </a:rPr>
              <a:t>unity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 useful model for identifying some drivers underlying conflict</a:t>
            </a:r>
          </a:p>
        </p:txBody>
      </p:sp>
    </p:spTree>
    <p:extLst>
      <p:ext uri="{BB962C8B-B14F-4D97-AF65-F5344CB8AC3E}">
        <p14:creationId xmlns:p14="http://schemas.microsoft.com/office/powerpoint/2010/main" val="350972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9"/>
            <a:ext cx="12192000" cy="14573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0413" y="-18573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-197229" y="5508064"/>
            <a:ext cx="4034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Lonnie Weaver-Johnson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@Lonniewj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Lonnie@lwjsolutions.com</a:t>
            </a:r>
          </a:p>
        </p:txBody>
      </p:sp>
      <p:sp>
        <p:nvSpPr>
          <p:cNvPr id="2" name="AutoShape 2" descr="Displaying Lonnie 1st choice smaller cop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" y="2291135"/>
            <a:ext cx="2483224" cy="3052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90" y="2291135"/>
            <a:ext cx="2543581" cy="3052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1601" y="5508063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Kim Brainard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@agilebrain1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agilebrainard@gmail.com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90889" y="2864783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</a:rPr>
              <a:t>Thank You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1613" y="-211138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Together we can Bridge the gap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848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0"/>
            <a:ext cx="12192000" cy="149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78" y="-130666"/>
            <a:ext cx="9905998" cy="1905000"/>
          </a:xfrm>
        </p:spPr>
        <p:txBody>
          <a:bodyPr/>
          <a:lstStyle/>
          <a:p>
            <a:r>
              <a:rPr lang="en-US" dirty="0" smtClean="0"/>
              <a:t>Uniting to build bridges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00" y="1495425"/>
            <a:ext cx="7952387" cy="5374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6" y="3698744"/>
            <a:ext cx="4211616" cy="3158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45954">
            <a:off x="4661278" y="2823139"/>
            <a:ext cx="211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Kim Brainard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700202">
            <a:off x="10050538" y="3186774"/>
            <a:ext cx="211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Lonnie Weaver-Johnson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" y="1483951"/>
            <a:ext cx="4214430" cy="28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0"/>
            <a:ext cx="12192000" cy="149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78" y="-130666"/>
            <a:ext cx="9905998" cy="1905000"/>
          </a:xfrm>
        </p:spPr>
        <p:txBody>
          <a:bodyPr/>
          <a:lstStyle/>
          <a:p>
            <a:r>
              <a:rPr lang="en-US" dirty="0" smtClean="0"/>
              <a:t>World Café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16405"/>
            <a:ext cx="4692015" cy="4797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0180" y="1943100"/>
            <a:ext cx="693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Onshore vs Offshore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0179" y="2974340"/>
            <a:ext cx="693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Leaders vs Teams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61293" y="4015740"/>
            <a:ext cx="6930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Feeling Unaccepted or Unequal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14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gile onshore vs off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83" y="1828178"/>
            <a:ext cx="7638192" cy="4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03"/>
            <a:ext cx="12192000" cy="1457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1905" y="277765"/>
            <a:ext cx="5147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Onshore vs Offshore</a:t>
            </a:r>
            <a:endParaRPr lang="en-US" sz="40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37" y="2922736"/>
            <a:ext cx="413863" cy="3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"/>
            <a:ext cx="12192000" cy="1905000"/>
          </a:xfr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Onshore vs offshore teams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47" y="2855744"/>
            <a:ext cx="4876800" cy="424563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Think about behaviors that keep </a:t>
            </a:r>
            <a:r>
              <a:rPr lang="en-US" sz="2800" dirty="0" smtClean="0"/>
              <a:t>you </a:t>
            </a:r>
            <a:r>
              <a:rPr lang="en-US" sz="2800" dirty="0"/>
              <a:t>from being a team with our offshore teams?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can you do, to connect and build relationships with your </a:t>
            </a:r>
            <a:r>
              <a:rPr lang="en-US" sz="2800" dirty="0" smtClean="0"/>
              <a:t>offshore Team members?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3757" y="3065294"/>
            <a:ext cx="48768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Think about behaviors that keep you from being a team with our </a:t>
            </a:r>
            <a:r>
              <a:rPr lang="en-US" sz="2800" dirty="0" smtClean="0"/>
              <a:t>onshore </a:t>
            </a:r>
            <a:r>
              <a:rPr lang="en-US" sz="2800" dirty="0"/>
              <a:t>teams?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can you do</a:t>
            </a:r>
            <a:r>
              <a:rPr lang="en-US" sz="2800" dirty="0" smtClean="0"/>
              <a:t>, </a:t>
            </a:r>
            <a:r>
              <a:rPr lang="en-US" sz="2800" dirty="0"/>
              <a:t>to connect and </a:t>
            </a:r>
            <a:r>
              <a:rPr lang="en-US" sz="2800" dirty="0" smtClean="0"/>
              <a:t>build relationships </a:t>
            </a:r>
            <a:r>
              <a:rPr lang="en-US" sz="2800" dirty="0"/>
              <a:t>with your </a:t>
            </a:r>
            <a:r>
              <a:rPr lang="en-US" sz="2800" dirty="0" smtClean="0"/>
              <a:t>onshore team members?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7709" y="2177338"/>
            <a:ext cx="4406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 Onshore Teams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8792" y="2181324"/>
            <a:ext cx="4395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 Offshore Teams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1" name="Picture 10" descr="File:Huntington Beach &lt;strong&gt;fence&lt;/strong&gt;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58" y="1914906"/>
            <a:ext cx="2398556" cy="49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gile off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3" y="-48979"/>
            <a:ext cx="12294637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0237" y="6618142"/>
            <a:ext cx="8294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https://setandbma.wordpress.com/2012/07/09/agile-offshoring-2/</a:t>
            </a:r>
          </a:p>
        </p:txBody>
      </p:sp>
    </p:spTree>
    <p:extLst>
      <p:ext uri="{BB962C8B-B14F-4D97-AF65-F5344CB8AC3E}">
        <p14:creationId xmlns:p14="http://schemas.microsoft.com/office/powerpoint/2010/main" val="121692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0" y="1466850"/>
            <a:ext cx="618629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466850"/>
            <a:ext cx="6432059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3" y="9525"/>
            <a:ext cx="12192000" cy="145732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-197341"/>
            <a:ext cx="1072957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Barrier between</a:t>
            </a:r>
          </a:p>
          <a:p>
            <a:r>
              <a:rPr lang="en-US" dirty="0" smtClean="0"/>
              <a:t>leaders &amp; Teams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38100"/>
            <a:ext cx="121920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78" y="-130666"/>
            <a:ext cx="9905998" cy="1905000"/>
          </a:xfrm>
        </p:spPr>
        <p:txBody>
          <a:bodyPr/>
          <a:lstStyle/>
          <a:p>
            <a:r>
              <a:rPr lang="en-US" dirty="0" smtClean="0"/>
              <a:t>Questions: Leaders vs teams</a:t>
            </a:r>
            <a:endParaRPr lang="en-US" dirty="0"/>
          </a:p>
        </p:txBody>
      </p:sp>
      <p:pic>
        <p:nvPicPr>
          <p:cNvPr id="1026" name="Picture 2" descr="Image result for pushing up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495425"/>
            <a:ext cx="7081837" cy="47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495426"/>
            <a:ext cx="6617333" cy="48585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79" y="1709667"/>
            <a:ext cx="346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Do </a:t>
            </a:r>
            <a:r>
              <a:rPr lang="en-US" sz="2400" dirty="0">
                <a:solidFill>
                  <a:schemeClr val="bg1"/>
                </a:solidFill>
              </a:rPr>
              <a:t>leaders build barriers through their actions?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491" y="1457324"/>
            <a:ext cx="2928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Is it team </a:t>
            </a:r>
            <a:r>
              <a:rPr lang="en-US" sz="2400" dirty="0">
                <a:solidFill>
                  <a:schemeClr val="bg1"/>
                </a:solidFill>
              </a:rPr>
              <a:t>members who assume </a:t>
            </a:r>
            <a:r>
              <a:rPr lang="en-US" sz="2400" dirty="0" smtClean="0">
                <a:solidFill>
                  <a:schemeClr val="bg1"/>
                </a:solidFill>
              </a:rPr>
              <a:t>there are </a:t>
            </a:r>
            <a:r>
              <a:rPr lang="en-US" sz="2400" dirty="0">
                <a:solidFill>
                  <a:schemeClr val="bg1"/>
                </a:solidFill>
              </a:rPr>
              <a:t>barriers </a:t>
            </a:r>
            <a:r>
              <a:rPr lang="en-US" sz="2400" dirty="0" smtClean="0">
                <a:solidFill>
                  <a:schemeClr val="bg1"/>
                </a:solidFill>
              </a:rPr>
              <a:t>because </a:t>
            </a:r>
            <a:r>
              <a:rPr lang="en-US" sz="2400" dirty="0">
                <a:solidFill>
                  <a:schemeClr val="bg1"/>
                </a:solidFill>
              </a:rPr>
              <a:t>they don’t feel empowered?  </a:t>
            </a:r>
          </a:p>
        </p:txBody>
      </p:sp>
    </p:spTree>
    <p:extLst>
      <p:ext uri="{BB962C8B-B14F-4D97-AF65-F5344CB8AC3E}">
        <p14:creationId xmlns:p14="http://schemas.microsoft.com/office/powerpoint/2010/main" val="268870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9525"/>
            <a:ext cx="12192000" cy="14573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97341"/>
            <a:ext cx="10729576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Feeling unaccepted or Unequal </a:t>
            </a:r>
            <a:endParaRPr lang="en-US" dirty="0"/>
          </a:p>
        </p:txBody>
      </p:sp>
      <p:pic>
        <p:nvPicPr>
          <p:cNvPr id="3076" name="Picture 4" descr="Image result for not equal in the work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1218578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4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551</TotalTime>
  <Words>367</Words>
  <Application>Microsoft Macintosh PowerPoint</Application>
  <PresentationFormat>Custom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Mesh</vt:lpstr>
      <vt:lpstr>PowerPoint Presentation</vt:lpstr>
      <vt:lpstr>Uniting to build bridges</vt:lpstr>
      <vt:lpstr>World Café </vt:lpstr>
      <vt:lpstr>PowerPoint Presentation</vt:lpstr>
      <vt:lpstr>Onshore vs offshore teams</vt:lpstr>
      <vt:lpstr>PowerPoint Presentation</vt:lpstr>
      <vt:lpstr>PowerPoint Presentation</vt:lpstr>
      <vt:lpstr>Questions: Leaders vs teams</vt:lpstr>
      <vt:lpstr>Feeling unaccepted or Unequal </vt:lpstr>
      <vt:lpstr>Feeling unaccepted or unequal </vt:lpstr>
      <vt:lpstr>The Five Scrum Values</vt:lpstr>
      <vt:lpstr>PowerPoint Presentation</vt:lpstr>
      <vt:lpstr>PowerPoint Presentation</vt:lpstr>
    </vt:vector>
  </TitlesOfParts>
  <Manager/>
  <Company>PCAOB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Barriers to Unity</dc:title>
  <dc:subject/>
  <dc:creator>Brainard, Kimberly</dc:creator>
  <cp:keywords/>
  <dc:description/>
  <cp:lastModifiedBy>Lonnie Weaver-Johnson</cp:lastModifiedBy>
  <cp:revision>37</cp:revision>
  <dcterms:created xsi:type="dcterms:W3CDTF">2018-08-24T10:15:47Z</dcterms:created>
  <dcterms:modified xsi:type="dcterms:W3CDTF">2018-10-16T21:16:03Z</dcterms:modified>
  <cp:category/>
</cp:coreProperties>
</file>