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403" r:id="rId2"/>
    <p:sldId id="437" r:id="rId3"/>
    <p:sldId id="364" r:id="rId4"/>
    <p:sldId id="373" r:id="rId5"/>
    <p:sldId id="417" r:id="rId6"/>
    <p:sldId id="407" r:id="rId7"/>
    <p:sldId id="419" r:id="rId8"/>
    <p:sldId id="453" r:id="rId9"/>
    <p:sldId id="332" r:id="rId10"/>
    <p:sldId id="418" r:id="rId11"/>
    <p:sldId id="408" r:id="rId12"/>
    <p:sldId id="441" r:id="rId13"/>
    <p:sldId id="312" r:id="rId14"/>
    <p:sldId id="333" r:id="rId15"/>
    <p:sldId id="409" r:id="rId16"/>
    <p:sldId id="442" r:id="rId17"/>
    <p:sldId id="361" r:id="rId18"/>
    <p:sldId id="443" r:id="rId19"/>
    <p:sldId id="421" r:id="rId20"/>
    <p:sldId id="445" r:id="rId21"/>
    <p:sldId id="447" r:id="rId22"/>
    <p:sldId id="446" r:id="rId23"/>
    <p:sldId id="444" r:id="rId24"/>
    <p:sldId id="424" r:id="rId25"/>
    <p:sldId id="426" r:id="rId26"/>
    <p:sldId id="454" r:id="rId27"/>
    <p:sldId id="455" r:id="rId28"/>
    <p:sldId id="456" r:id="rId29"/>
    <p:sldId id="457" r:id="rId30"/>
    <p:sldId id="458" r:id="rId31"/>
    <p:sldId id="433" r:id="rId32"/>
    <p:sldId id="383" r:id="rId33"/>
    <p:sldId id="366" r:id="rId34"/>
    <p:sldId id="368" r:id="rId35"/>
    <p:sldId id="370" r:id="rId36"/>
    <p:sldId id="435" r:id="rId37"/>
    <p:sldId id="369" r:id="rId38"/>
    <p:sldId id="400" r:id="rId39"/>
    <p:sldId id="440" r:id="rId40"/>
    <p:sldId id="399" r:id="rId41"/>
    <p:sldId id="452" r:id="rId42"/>
    <p:sldId id="387" r:id="rId43"/>
    <p:sldId id="402" r:id="rId44"/>
  </p:sldIdLst>
  <p:sldSz cx="12192000" cy="6858000"/>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D0BD65-D2F6-461B-A99B-26FC034CAA9D}">
          <p14:sldIdLst>
            <p14:sldId id="403"/>
            <p14:sldId id="437"/>
            <p14:sldId id="364"/>
            <p14:sldId id="373"/>
            <p14:sldId id="417"/>
            <p14:sldId id="407"/>
            <p14:sldId id="419"/>
            <p14:sldId id="453"/>
            <p14:sldId id="332"/>
            <p14:sldId id="418"/>
            <p14:sldId id="408"/>
            <p14:sldId id="441"/>
            <p14:sldId id="312"/>
            <p14:sldId id="333"/>
            <p14:sldId id="409"/>
            <p14:sldId id="442"/>
            <p14:sldId id="361"/>
            <p14:sldId id="443"/>
            <p14:sldId id="421"/>
            <p14:sldId id="445"/>
            <p14:sldId id="447"/>
            <p14:sldId id="446"/>
            <p14:sldId id="444"/>
            <p14:sldId id="424"/>
            <p14:sldId id="426"/>
            <p14:sldId id="454"/>
            <p14:sldId id="455"/>
            <p14:sldId id="456"/>
            <p14:sldId id="457"/>
            <p14:sldId id="458"/>
            <p14:sldId id="433"/>
            <p14:sldId id="383"/>
            <p14:sldId id="366"/>
            <p14:sldId id="368"/>
            <p14:sldId id="370"/>
            <p14:sldId id="435"/>
            <p14:sldId id="369"/>
            <p14:sldId id="400"/>
            <p14:sldId id="440"/>
            <p14:sldId id="399"/>
            <p14:sldId id="452"/>
            <p14:sldId id="387"/>
            <p14:sldId id="402"/>
          </p14:sldIdLst>
        </p14:section>
        <p14:section name="Untitled Section" id="{32E60A86-DCD8-43CE-9C15-6FECB1F2D8FB}">
          <p14:sldIdLst/>
        </p14:section>
        <p14:section name="Untitled Section" id="{2099E5A0-AFD8-4FF2-80AE-0B93B6E86EBF}">
          <p14:sldIdLst/>
        </p14:section>
        <p14:section name="Untitled Section" id="{7579560D-7B2A-44F3-9F09-1458CE638274}">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363" autoAdjust="0"/>
    <p:restoredTop sz="94660"/>
  </p:normalViewPr>
  <p:slideViewPr>
    <p:cSldViewPr snapToGrid="0">
      <p:cViewPr>
        <p:scale>
          <a:sx n="50" d="100"/>
          <a:sy n="50" d="100"/>
        </p:scale>
        <p:origin x="-1260" y="-570"/>
      </p:cViewPr>
      <p:guideLst>
        <p:guide orient="horz" pos="2160"/>
        <p:guide pos="3840"/>
      </p:guideLst>
    </p:cSldViewPr>
  </p:slideViewPr>
  <p:notesTextViewPr>
    <p:cViewPr>
      <p:scale>
        <a:sx n="1" d="1"/>
        <a:sy n="1" d="1"/>
      </p:scale>
      <p:origin x="0" y="0"/>
    </p:cViewPr>
  </p:notesTextViewPr>
  <p:sorterViewPr>
    <p:cViewPr>
      <p:scale>
        <a:sx n="60" d="100"/>
        <a:sy n="60" d="100"/>
      </p:scale>
      <p:origin x="0" y="11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3A9DC-9279-4109-8DAE-A14F51C8BC86}"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00DFE704-A256-4469-81B7-7B72E04957E3}">
      <dgm:prSet phldrT="[Text]"/>
      <dgm:spPr/>
      <dgm:t>
        <a:bodyPr/>
        <a:lstStyle/>
        <a:p>
          <a:r>
            <a:rPr lang="en-US" dirty="0" smtClean="0"/>
            <a:t>Teams</a:t>
          </a:r>
          <a:endParaRPr lang="en-US" dirty="0"/>
        </a:p>
      </dgm:t>
    </dgm:pt>
    <dgm:pt modelId="{BC3D8082-6A5C-441C-95C3-D3277CC0FF7D}" type="parTrans" cxnId="{C64348BB-93AD-4DCB-9FDA-0EFDFBD42D5A}">
      <dgm:prSet/>
      <dgm:spPr/>
      <dgm:t>
        <a:bodyPr/>
        <a:lstStyle/>
        <a:p>
          <a:endParaRPr lang="en-US"/>
        </a:p>
      </dgm:t>
    </dgm:pt>
    <dgm:pt modelId="{436C10E2-EE09-40C7-ADC4-D72E123FB44A}" type="sibTrans" cxnId="{C64348BB-93AD-4DCB-9FDA-0EFDFBD42D5A}">
      <dgm:prSet/>
      <dgm:spPr/>
      <dgm:t>
        <a:bodyPr/>
        <a:lstStyle/>
        <a:p>
          <a:endParaRPr lang="en-US"/>
        </a:p>
      </dgm:t>
    </dgm:pt>
    <dgm:pt modelId="{A2263BB4-9CF8-4752-951B-1F9C1CF37B13}">
      <dgm:prSet phldrT="[Text]"/>
      <dgm:spPr/>
      <dgm:t>
        <a:bodyPr/>
        <a:lstStyle/>
        <a:p>
          <a:r>
            <a:rPr lang="en-US" dirty="0" smtClean="0"/>
            <a:t>Enterprise</a:t>
          </a:r>
          <a:endParaRPr lang="en-US" dirty="0"/>
        </a:p>
      </dgm:t>
    </dgm:pt>
    <dgm:pt modelId="{3053C957-0A20-4863-A150-221A1941E5E4}" type="parTrans" cxnId="{2BAA7C4E-A04F-4458-AAC8-1B835AA56BC7}">
      <dgm:prSet/>
      <dgm:spPr/>
      <dgm:t>
        <a:bodyPr/>
        <a:lstStyle/>
        <a:p>
          <a:endParaRPr lang="en-US"/>
        </a:p>
      </dgm:t>
    </dgm:pt>
    <dgm:pt modelId="{3BD8EEBB-AE61-447C-8C67-D843D148F71D}" type="sibTrans" cxnId="{2BAA7C4E-A04F-4458-AAC8-1B835AA56BC7}">
      <dgm:prSet/>
      <dgm:spPr/>
      <dgm:t>
        <a:bodyPr/>
        <a:lstStyle/>
        <a:p>
          <a:endParaRPr lang="en-US"/>
        </a:p>
      </dgm:t>
    </dgm:pt>
    <dgm:pt modelId="{83CF8A53-FAB0-43D9-8479-D3ECFCA0C406}" type="pres">
      <dgm:prSet presAssocID="{BFD3A9DC-9279-4109-8DAE-A14F51C8BC86}" presName="Name0" presStyleCnt="0">
        <dgm:presLayoutVars>
          <dgm:dir/>
          <dgm:animOne val="branch"/>
          <dgm:animLvl val="lvl"/>
        </dgm:presLayoutVars>
      </dgm:prSet>
      <dgm:spPr/>
      <dgm:t>
        <a:bodyPr/>
        <a:lstStyle/>
        <a:p>
          <a:endParaRPr lang="en-US"/>
        </a:p>
      </dgm:t>
    </dgm:pt>
    <dgm:pt modelId="{ABCDEE54-9B82-4527-8F6A-7BF08F8C224C}" type="pres">
      <dgm:prSet presAssocID="{00DFE704-A256-4469-81B7-7B72E04957E3}" presName="chaos" presStyleCnt="0"/>
      <dgm:spPr/>
    </dgm:pt>
    <dgm:pt modelId="{DAA329B4-E9D6-4BF1-A3F9-C6D6AA48B752}" type="pres">
      <dgm:prSet presAssocID="{00DFE704-A256-4469-81B7-7B72E04957E3}" presName="parTx1" presStyleLbl="revTx" presStyleIdx="0" presStyleCnt="1"/>
      <dgm:spPr/>
      <dgm:t>
        <a:bodyPr/>
        <a:lstStyle/>
        <a:p>
          <a:endParaRPr lang="en-US"/>
        </a:p>
      </dgm:t>
    </dgm:pt>
    <dgm:pt modelId="{42683497-8D62-4677-A526-0A68EAE0EA3C}" type="pres">
      <dgm:prSet presAssocID="{00DFE704-A256-4469-81B7-7B72E04957E3}" presName="c1" presStyleLbl="node1" presStyleIdx="0" presStyleCnt="19"/>
      <dgm:spPr/>
    </dgm:pt>
    <dgm:pt modelId="{F8CF9E36-E9E7-483E-A653-418D7FC88864}" type="pres">
      <dgm:prSet presAssocID="{00DFE704-A256-4469-81B7-7B72E04957E3}" presName="c2" presStyleLbl="node1" presStyleIdx="1" presStyleCnt="19"/>
      <dgm:spPr/>
    </dgm:pt>
    <dgm:pt modelId="{819864D6-93A7-4E43-A368-ED177EAE4379}" type="pres">
      <dgm:prSet presAssocID="{00DFE704-A256-4469-81B7-7B72E04957E3}" presName="c3" presStyleLbl="node1" presStyleIdx="2" presStyleCnt="19"/>
      <dgm:spPr/>
    </dgm:pt>
    <dgm:pt modelId="{5D34ED0E-098F-4A86-8868-442E50D742FB}" type="pres">
      <dgm:prSet presAssocID="{00DFE704-A256-4469-81B7-7B72E04957E3}" presName="c4" presStyleLbl="node1" presStyleIdx="3" presStyleCnt="19"/>
      <dgm:spPr/>
    </dgm:pt>
    <dgm:pt modelId="{A17CF185-6383-4E6B-BBB5-D80106F20180}" type="pres">
      <dgm:prSet presAssocID="{00DFE704-A256-4469-81B7-7B72E04957E3}" presName="c5" presStyleLbl="node1" presStyleIdx="4" presStyleCnt="19"/>
      <dgm:spPr/>
    </dgm:pt>
    <dgm:pt modelId="{4BDF0F89-BD77-44D7-A0A7-423DCF2F403E}" type="pres">
      <dgm:prSet presAssocID="{00DFE704-A256-4469-81B7-7B72E04957E3}" presName="c6" presStyleLbl="node1" presStyleIdx="5" presStyleCnt="19"/>
      <dgm:spPr/>
    </dgm:pt>
    <dgm:pt modelId="{5EB6ECBE-A535-4B01-AD5A-B74174D51EC8}" type="pres">
      <dgm:prSet presAssocID="{00DFE704-A256-4469-81B7-7B72E04957E3}" presName="c7" presStyleLbl="node1" presStyleIdx="6" presStyleCnt="19"/>
      <dgm:spPr/>
    </dgm:pt>
    <dgm:pt modelId="{216CD963-1A06-400B-8007-F11F8396D30B}" type="pres">
      <dgm:prSet presAssocID="{00DFE704-A256-4469-81B7-7B72E04957E3}" presName="c8" presStyleLbl="node1" presStyleIdx="7" presStyleCnt="19"/>
      <dgm:spPr/>
    </dgm:pt>
    <dgm:pt modelId="{092E82B9-594F-4EB2-B33A-51B03993F0A4}" type="pres">
      <dgm:prSet presAssocID="{00DFE704-A256-4469-81B7-7B72E04957E3}" presName="c9" presStyleLbl="node1" presStyleIdx="8" presStyleCnt="19"/>
      <dgm:spPr/>
    </dgm:pt>
    <dgm:pt modelId="{5B1C9B5F-0C0F-45F6-BEED-ED08E9B685EE}" type="pres">
      <dgm:prSet presAssocID="{00DFE704-A256-4469-81B7-7B72E04957E3}" presName="c10" presStyleLbl="node1" presStyleIdx="9" presStyleCnt="19"/>
      <dgm:spPr/>
    </dgm:pt>
    <dgm:pt modelId="{18A111D7-0848-4B24-AEB5-2E905AEA31F4}" type="pres">
      <dgm:prSet presAssocID="{00DFE704-A256-4469-81B7-7B72E04957E3}" presName="c11" presStyleLbl="node1" presStyleIdx="10" presStyleCnt="19"/>
      <dgm:spPr/>
    </dgm:pt>
    <dgm:pt modelId="{EAB8FE0D-591E-493A-8949-D32F9D366035}" type="pres">
      <dgm:prSet presAssocID="{00DFE704-A256-4469-81B7-7B72E04957E3}" presName="c12" presStyleLbl="node1" presStyleIdx="11" presStyleCnt="19"/>
      <dgm:spPr/>
    </dgm:pt>
    <dgm:pt modelId="{70554C1C-1153-409E-B663-23ACB55467F5}" type="pres">
      <dgm:prSet presAssocID="{00DFE704-A256-4469-81B7-7B72E04957E3}" presName="c13" presStyleLbl="node1" presStyleIdx="12" presStyleCnt="19"/>
      <dgm:spPr/>
    </dgm:pt>
    <dgm:pt modelId="{B76BC5A0-09E9-4783-B5CE-2EAD4148BD59}" type="pres">
      <dgm:prSet presAssocID="{00DFE704-A256-4469-81B7-7B72E04957E3}" presName="c14" presStyleLbl="node1" presStyleIdx="13" presStyleCnt="19"/>
      <dgm:spPr/>
    </dgm:pt>
    <dgm:pt modelId="{9BCE460A-65A5-4900-AB08-0588EDA962C5}" type="pres">
      <dgm:prSet presAssocID="{00DFE704-A256-4469-81B7-7B72E04957E3}" presName="c15" presStyleLbl="node1" presStyleIdx="14" presStyleCnt="19"/>
      <dgm:spPr/>
    </dgm:pt>
    <dgm:pt modelId="{C34AFD58-CA7B-4B70-A7C5-861553F01177}" type="pres">
      <dgm:prSet presAssocID="{00DFE704-A256-4469-81B7-7B72E04957E3}" presName="c16" presStyleLbl="node1" presStyleIdx="15" presStyleCnt="19"/>
      <dgm:spPr/>
    </dgm:pt>
    <dgm:pt modelId="{0A970194-3E9F-4DE8-B56C-851F721265D8}" type="pres">
      <dgm:prSet presAssocID="{00DFE704-A256-4469-81B7-7B72E04957E3}" presName="c17" presStyleLbl="node1" presStyleIdx="16" presStyleCnt="19"/>
      <dgm:spPr/>
    </dgm:pt>
    <dgm:pt modelId="{86E180E4-DDBD-4482-A534-2A16A29941EB}" type="pres">
      <dgm:prSet presAssocID="{00DFE704-A256-4469-81B7-7B72E04957E3}" presName="c18" presStyleLbl="node1" presStyleIdx="17" presStyleCnt="19"/>
      <dgm:spPr/>
    </dgm:pt>
    <dgm:pt modelId="{448C1D60-4EC7-4DE8-9357-4BEA2946E7A3}" type="pres">
      <dgm:prSet presAssocID="{436C10E2-EE09-40C7-ADC4-D72E123FB44A}" presName="chevronComposite1" presStyleCnt="0"/>
      <dgm:spPr/>
    </dgm:pt>
    <dgm:pt modelId="{55F4A867-89C1-4945-8298-E981CF98CDEE}" type="pres">
      <dgm:prSet presAssocID="{436C10E2-EE09-40C7-ADC4-D72E123FB44A}" presName="chevron1" presStyleLbl="sibTrans2D1" presStyleIdx="0" presStyleCnt="2"/>
      <dgm:spPr/>
    </dgm:pt>
    <dgm:pt modelId="{A664FADF-F13F-4EA5-AAC8-3941FB096B76}" type="pres">
      <dgm:prSet presAssocID="{436C10E2-EE09-40C7-ADC4-D72E123FB44A}" presName="spChevron1" presStyleCnt="0"/>
      <dgm:spPr/>
    </dgm:pt>
    <dgm:pt modelId="{E64EBA6C-B581-4369-9972-A7E71661CA74}" type="pres">
      <dgm:prSet presAssocID="{436C10E2-EE09-40C7-ADC4-D72E123FB44A}" presName="overlap" presStyleCnt="0"/>
      <dgm:spPr/>
    </dgm:pt>
    <dgm:pt modelId="{D1AD0A25-ED0D-417E-BDFC-6AB7BDAC7BF3}" type="pres">
      <dgm:prSet presAssocID="{436C10E2-EE09-40C7-ADC4-D72E123FB44A}" presName="chevronComposite2" presStyleCnt="0"/>
      <dgm:spPr/>
    </dgm:pt>
    <dgm:pt modelId="{5020C4B5-B9BD-468B-97E3-B8CAFF2426A2}" type="pres">
      <dgm:prSet presAssocID="{436C10E2-EE09-40C7-ADC4-D72E123FB44A}" presName="chevron2" presStyleLbl="sibTrans2D1" presStyleIdx="1" presStyleCnt="2"/>
      <dgm:spPr/>
    </dgm:pt>
    <dgm:pt modelId="{3ACFF21F-B9F3-4068-8EFD-CD6C4175BA8E}" type="pres">
      <dgm:prSet presAssocID="{436C10E2-EE09-40C7-ADC4-D72E123FB44A}" presName="spChevron2" presStyleCnt="0"/>
      <dgm:spPr/>
    </dgm:pt>
    <dgm:pt modelId="{3C960460-3538-49B3-9096-38DFBFD8EF1B}" type="pres">
      <dgm:prSet presAssocID="{A2263BB4-9CF8-4752-951B-1F9C1CF37B13}" presName="last" presStyleCnt="0"/>
      <dgm:spPr/>
    </dgm:pt>
    <dgm:pt modelId="{3E246002-8A9E-4057-94C8-7C1FD3B6E236}" type="pres">
      <dgm:prSet presAssocID="{A2263BB4-9CF8-4752-951B-1F9C1CF37B13}" presName="circleTx" presStyleLbl="node1" presStyleIdx="18" presStyleCnt="19" custScaleX="172230" custScaleY="164308" custLinFactNeighborX="9642" custLinFactNeighborY="-27165"/>
      <dgm:spPr/>
      <dgm:t>
        <a:bodyPr/>
        <a:lstStyle/>
        <a:p>
          <a:endParaRPr lang="en-US"/>
        </a:p>
      </dgm:t>
    </dgm:pt>
    <dgm:pt modelId="{CCF373DE-8F2A-45F7-BE44-B0DA879DEB1C}" type="pres">
      <dgm:prSet presAssocID="{A2263BB4-9CF8-4752-951B-1F9C1CF37B13}" presName="spN" presStyleCnt="0"/>
      <dgm:spPr/>
    </dgm:pt>
  </dgm:ptLst>
  <dgm:cxnLst>
    <dgm:cxn modelId="{C64348BB-93AD-4DCB-9FDA-0EFDFBD42D5A}" srcId="{BFD3A9DC-9279-4109-8DAE-A14F51C8BC86}" destId="{00DFE704-A256-4469-81B7-7B72E04957E3}" srcOrd="0" destOrd="0" parTransId="{BC3D8082-6A5C-441C-95C3-D3277CC0FF7D}" sibTransId="{436C10E2-EE09-40C7-ADC4-D72E123FB44A}"/>
    <dgm:cxn modelId="{8046EE27-C7A4-496C-BA44-5817B0C2BEF9}" type="presOf" srcId="{A2263BB4-9CF8-4752-951B-1F9C1CF37B13}" destId="{3E246002-8A9E-4057-94C8-7C1FD3B6E236}" srcOrd="0" destOrd="0" presId="urn:microsoft.com/office/officeart/2009/3/layout/RandomtoResultProcess"/>
    <dgm:cxn modelId="{3A293126-6389-466A-814F-E0A2A8F50B43}" type="presOf" srcId="{00DFE704-A256-4469-81B7-7B72E04957E3}" destId="{DAA329B4-E9D6-4BF1-A3F9-C6D6AA48B752}" srcOrd="0" destOrd="0" presId="urn:microsoft.com/office/officeart/2009/3/layout/RandomtoResultProcess"/>
    <dgm:cxn modelId="{2BAA7C4E-A04F-4458-AAC8-1B835AA56BC7}" srcId="{BFD3A9DC-9279-4109-8DAE-A14F51C8BC86}" destId="{A2263BB4-9CF8-4752-951B-1F9C1CF37B13}" srcOrd="1" destOrd="0" parTransId="{3053C957-0A20-4863-A150-221A1941E5E4}" sibTransId="{3BD8EEBB-AE61-447C-8C67-D843D148F71D}"/>
    <dgm:cxn modelId="{E0B4E615-21C2-4748-A47A-9116F3CF5A72}" type="presOf" srcId="{BFD3A9DC-9279-4109-8DAE-A14F51C8BC86}" destId="{83CF8A53-FAB0-43D9-8479-D3ECFCA0C406}" srcOrd="0" destOrd="0" presId="urn:microsoft.com/office/officeart/2009/3/layout/RandomtoResultProcess"/>
    <dgm:cxn modelId="{B191DB4F-83DB-45B0-B477-A3B004D174C5}" type="presParOf" srcId="{83CF8A53-FAB0-43D9-8479-D3ECFCA0C406}" destId="{ABCDEE54-9B82-4527-8F6A-7BF08F8C224C}" srcOrd="0" destOrd="0" presId="urn:microsoft.com/office/officeart/2009/3/layout/RandomtoResultProcess"/>
    <dgm:cxn modelId="{4EDFE28B-59CC-4458-8703-15640210FE15}" type="presParOf" srcId="{ABCDEE54-9B82-4527-8F6A-7BF08F8C224C}" destId="{DAA329B4-E9D6-4BF1-A3F9-C6D6AA48B752}" srcOrd="0" destOrd="0" presId="urn:microsoft.com/office/officeart/2009/3/layout/RandomtoResultProcess"/>
    <dgm:cxn modelId="{316152FC-F8F2-4C70-9613-09D3CF57A462}" type="presParOf" srcId="{ABCDEE54-9B82-4527-8F6A-7BF08F8C224C}" destId="{42683497-8D62-4677-A526-0A68EAE0EA3C}" srcOrd="1" destOrd="0" presId="urn:microsoft.com/office/officeart/2009/3/layout/RandomtoResultProcess"/>
    <dgm:cxn modelId="{FA2CA51C-5236-4360-BA72-022C63798700}" type="presParOf" srcId="{ABCDEE54-9B82-4527-8F6A-7BF08F8C224C}" destId="{F8CF9E36-E9E7-483E-A653-418D7FC88864}" srcOrd="2" destOrd="0" presId="urn:microsoft.com/office/officeart/2009/3/layout/RandomtoResultProcess"/>
    <dgm:cxn modelId="{E55C5ABF-05E2-47F2-B956-B511921C0C69}" type="presParOf" srcId="{ABCDEE54-9B82-4527-8F6A-7BF08F8C224C}" destId="{819864D6-93A7-4E43-A368-ED177EAE4379}" srcOrd="3" destOrd="0" presId="urn:microsoft.com/office/officeart/2009/3/layout/RandomtoResultProcess"/>
    <dgm:cxn modelId="{A05F1FDF-5F36-4AC2-BAC4-4BA6A71395DD}" type="presParOf" srcId="{ABCDEE54-9B82-4527-8F6A-7BF08F8C224C}" destId="{5D34ED0E-098F-4A86-8868-442E50D742FB}" srcOrd="4" destOrd="0" presId="urn:microsoft.com/office/officeart/2009/3/layout/RandomtoResultProcess"/>
    <dgm:cxn modelId="{B0A47EB6-8A0D-49AB-8870-FE1119203E9C}" type="presParOf" srcId="{ABCDEE54-9B82-4527-8F6A-7BF08F8C224C}" destId="{A17CF185-6383-4E6B-BBB5-D80106F20180}" srcOrd="5" destOrd="0" presId="urn:microsoft.com/office/officeart/2009/3/layout/RandomtoResultProcess"/>
    <dgm:cxn modelId="{9CA28D37-3F8C-4E30-AAE5-9C7B13A2D14E}" type="presParOf" srcId="{ABCDEE54-9B82-4527-8F6A-7BF08F8C224C}" destId="{4BDF0F89-BD77-44D7-A0A7-423DCF2F403E}" srcOrd="6" destOrd="0" presId="urn:microsoft.com/office/officeart/2009/3/layout/RandomtoResultProcess"/>
    <dgm:cxn modelId="{8AAFC2FD-0FCA-4F60-B42E-92CCADD06973}" type="presParOf" srcId="{ABCDEE54-9B82-4527-8F6A-7BF08F8C224C}" destId="{5EB6ECBE-A535-4B01-AD5A-B74174D51EC8}" srcOrd="7" destOrd="0" presId="urn:microsoft.com/office/officeart/2009/3/layout/RandomtoResultProcess"/>
    <dgm:cxn modelId="{9F3BF672-25DE-45D9-AD51-6ABF70A1AC51}" type="presParOf" srcId="{ABCDEE54-9B82-4527-8F6A-7BF08F8C224C}" destId="{216CD963-1A06-400B-8007-F11F8396D30B}" srcOrd="8" destOrd="0" presId="urn:microsoft.com/office/officeart/2009/3/layout/RandomtoResultProcess"/>
    <dgm:cxn modelId="{D96122CC-402A-4924-9FBB-05FD36C56D26}" type="presParOf" srcId="{ABCDEE54-9B82-4527-8F6A-7BF08F8C224C}" destId="{092E82B9-594F-4EB2-B33A-51B03993F0A4}" srcOrd="9" destOrd="0" presId="urn:microsoft.com/office/officeart/2009/3/layout/RandomtoResultProcess"/>
    <dgm:cxn modelId="{26842C00-7C9C-4718-A0B2-047EAD566165}" type="presParOf" srcId="{ABCDEE54-9B82-4527-8F6A-7BF08F8C224C}" destId="{5B1C9B5F-0C0F-45F6-BEED-ED08E9B685EE}" srcOrd="10" destOrd="0" presId="urn:microsoft.com/office/officeart/2009/3/layout/RandomtoResultProcess"/>
    <dgm:cxn modelId="{E87EF36A-DDDA-48FC-8DE6-E88EB909174E}" type="presParOf" srcId="{ABCDEE54-9B82-4527-8F6A-7BF08F8C224C}" destId="{18A111D7-0848-4B24-AEB5-2E905AEA31F4}" srcOrd="11" destOrd="0" presId="urn:microsoft.com/office/officeart/2009/3/layout/RandomtoResultProcess"/>
    <dgm:cxn modelId="{7922BAAA-42A1-48D9-9089-15146CCB3292}" type="presParOf" srcId="{ABCDEE54-9B82-4527-8F6A-7BF08F8C224C}" destId="{EAB8FE0D-591E-493A-8949-D32F9D366035}" srcOrd="12" destOrd="0" presId="urn:microsoft.com/office/officeart/2009/3/layout/RandomtoResultProcess"/>
    <dgm:cxn modelId="{1524E79D-FBDD-453D-B903-DB6F561E0305}" type="presParOf" srcId="{ABCDEE54-9B82-4527-8F6A-7BF08F8C224C}" destId="{70554C1C-1153-409E-B663-23ACB55467F5}" srcOrd="13" destOrd="0" presId="urn:microsoft.com/office/officeart/2009/3/layout/RandomtoResultProcess"/>
    <dgm:cxn modelId="{ECCCE9E3-9BC1-4C19-88F9-DB40436EB411}" type="presParOf" srcId="{ABCDEE54-9B82-4527-8F6A-7BF08F8C224C}" destId="{B76BC5A0-09E9-4783-B5CE-2EAD4148BD59}" srcOrd="14" destOrd="0" presId="urn:microsoft.com/office/officeart/2009/3/layout/RandomtoResultProcess"/>
    <dgm:cxn modelId="{014E227A-4E16-460B-BBE0-A0E596D5BDCE}" type="presParOf" srcId="{ABCDEE54-9B82-4527-8F6A-7BF08F8C224C}" destId="{9BCE460A-65A5-4900-AB08-0588EDA962C5}" srcOrd="15" destOrd="0" presId="urn:microsoft.com/office/officeart/2009/3/layout/RandomtoResultProcess"/>
    <dgm:cxn modelId="{F5E0A08D-69B3-4C06-8525-26E49D79B7BD}" type="presParOf" srcId="{ABCDEE54-9B82-4527-8F6A-7BF08F8C224C}" destId="{C34AFD58-CA7B-4B70-A7C5-861553F01177}" srcOrd="16" destOrd="0" presId="urn:microsoft.com/office/officeart/2009/3/layout/RandomtoResultProcess"/>
    <dgm:cxn modelId="{AF09BF15-216E-4AE7-9323-CBC3E5047EF1}" type="presParOf" srcId="{ABCDEE54-9B82-4527-8F6A-7BF08F8C224C}" destId="{0A970194-3E9F-4DE8-B56C-851F721265D8}" srcOrd="17" destOrd="0" presId="urn:microsoft.com/office/officeart/2009/3/layout/RandomtoResultProcess"/>
    <dgm:cxn modelId="{CC7F182E-E3A7-4AF9-B58A-17D7C5717688}" type="presParOf" srcId="{ABCDEE54-9B82-4527-8F6A-7BF08F8C224C}" destId="{86E180E4-DDBD-4482-A534-2A16A29941EB}" srcOrd="18" destOrd="0" presId="urn:microsoft.com/office/officeart/2009/3/layout/RandomtoResultProcess"/>
    <dgm:cxn modelId="{6229A13C-0962-4F37-BB39-B7763E61D1C0}" type="presParOf" srcId="{83CF8A53-FAB0-43D9-8479-D3ECFCA0C406}" destId="{448C1D60-4EC7-4DE8-9357-4BEA2946E7A3}" srcOrd="1" destOrd="0" presId="urn:microsoft.com/office/officeart/2009/3/layout/RandomtoResultProcess"/>
    <dgm:cxn modelId="{2F5DD270-FB26-4295-AF8E-99213352A1AD}" type="presParOf" srcId="{448C1D60-4EC7-4DE8-9357-4BEA2946E7A3}" destId="{55F4A867-89C1-4945-8298-E981CF98CDEE}" srcOrd="0" destOrd="0" presId="urn:microsoft.com/office/officeart/2009/3/layout/RandomtoResultProcess"/>
    <dgm:cxn modelId="{2A6FD967-3985-41C7-A321-6E9E91E249A2}" type="presParOf" srcId="{448C1D60-4EC7-4DE8-9357-4BEA2946E7A3}" destId="{A664FADF-F13F-4EA5-AAC8-3941FB096B76}" srcOrd="1" destOrd="0" presId="urn:microsoft.com/office/officeart/2009/3/layout/RandomtoResultProcess"/>
    <dgm:cxn modelId="{69E92325-5BF9-4D46-98F1-22408E17A874}" type="presParOf" srcId="{83CF8A53-FAB0-43D9-8479-D3ECFCA0C406}" destId="{E64EBA6C-B581-4369-9972-A7E71661CA74}" srcOrd="2" destOrd="0" presId="urn:microsoft.com/office/officeart/2009/3/layout/RandomtoResultProcess"/>
    <dgm:cxn modelId="{6A26B568-C3F5-4A4B-A029-66F76686EB7B}" type="presParOf" srcId="{83CF8A53-FAB0-43D9-8479-D3ECFCA0C406}" destId="{D1AD0A25-ED0D-417E-BDFC-6AB7BDAC7BF3}" srcOrd="3" destOrd="0" presId="urn:microsoft.com/office/officeart/2009/3/layout/RandomtoResultProcess"/>
    <dgm:cxn modelId="{B43D080C-63B8-4375-A5CC-C741A409AF1A}" type="presParOf" srcId="{D1AD0A25-ED0D-417E-BDFC-6AB7BDAC7BF3}" destId="{5020C4B5-B9BD-468B-97E3-B8CAFF2426A2}" srcOrd="0" destOrd="0" presId="urn:microsoft.com/office/officeart/2009/3/layout/RandomtoResultProcess"/>
    <dgm:cxn modelId="{D47F09C7-5C63-4084-9920-16D4A992D709}" type="presParOf" srcId="{D1AD0A25-ED0D-417E-BDFC-6AB7BDAC7BF3}" destId="{3ACFF21F-B9F3-4068-8EFD-CD6C4175BA8E}" srcOrd="1" destOrd="0" presId="urn:microsoft.com/office/officeart/2009/3/layout/RandomtoResultProcess"/>
    <dgm:cxn modelId="{7CE596A4-BC85-47B9-AFBA-51BD709E1475}" type="presParOf" srcId="{83CF8A53-FAB0-43D9-8479-D3ECFCA0C406}" destId="{3C960460-3538-49B3-9096-38DFBFD8EF1B}" srcOrd="4" destOrd="0" presId="urn:microsoft.com/office/officeart/2009/3/layout/RandomtoResultProcess"/>
    <dgm:cxn modelId="{F6477358-904D-4F33-B67E-AEB65206ED0C}" type="presParOf" srcId="{3C960460-3538-49B3-9096-38DFBFD8EF1B}" destId="{3E246002-8A9E-4057-94C8-7C1FD3B6E236}" srcOrd="0" destOrd="0" presId="urn:microsoft.com/office/officeart/2009/3/layout/RandomtoResultProcess"/>
    <dgm:cxn modelId="{C518A816-CABC-4587-A706-1A46487A9A1A}" type="presParOf" srcId="{3C960460-3538-49B3-9096-38DFBFD8EF1B}" destId="{CCF373DE-8F2A-45F7-BE44-B0DA879DEB1C}"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C4EFE7-C94F-4406-AAA1-3C4CF7EF9C1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32346A61-FC18-42F7-B77B-226D353B175B}">
      <dgm:prSet phldrT="[Text]"/>
      <dgm:spPr/>
      <dgm:t>
        <a:bodyPr/>
        <a:lstStyle/>
        <a:p>
          <a:r>
            <a:rPr lang="en-US" dirty="0" smtClean="0"/>
            <a:t>Scrum</a:t>
          </a:r>
          <a:endParaRPr lang="en-US" dirty="0"/>
        </a:p>
      </dgm:t>
    </dgm:pt>
    <dgm:pt modelId="{78677BB8-6786-4016-A3EB-43A575B65EC6}" type="parTrans" cxnId="{5CB81326-3D2B-4D4F-AC0D-EDB97F637FB1}">
      <dgm:prSet/>
      <dgm:spPr/>
      <dgm:t>
        <a:bodyPr/>
        <a:lstStyle/>
        <a:p>
          <a:endParaRPr lang="en-US"/>
        </a:p>
      </dgm:t>
    </dgm:pt>
    <dgm:pt modelId="{A0FC5F91-509B-4C7D-91E4-11C4E71FD4F8}" type="sibTrans" cxnId="{5CB81326-3D2B-4D4F-AC0D-EDB97F637FB1}">
      <dgm:prSet/>
      <dgm:spPr/>
      <dgm:t>
        <a:bodyPr/>
        <a:lstStyle/>
        <a:p>
          <a:endParaRPr lang="en-US"/>
        </a:p>
      </dgm:t>
    </dgm:pt>
    <dgm:pt modelId="{9F42F33F-2641-40D3-8307-73370F4F9325}">
      <dgm:prSet phldrT="[Text]"/>
      <dgm:spPr/>
      <dgm:t>
        <a:bodyPr/>
        <a:lstStyle/>
        <a:p>
          <a:r>
            <a:rPr lang="en-US" dirty="0" smtClean="0"/>
            <a:t>XP</a:t>
          </a:r>
          <a:endParaRPr lang="en-US" dirty="0"/>
        </a:p>
      </dgm:t>
    </dgm:pt>
    <dgm:pt modelId="{C14EAD13-ADFA-4293-BFB4-9B40CB935C93}" type="parTrans" cxnId="{21EEB49C-1AD5-4E0F-9952-41FB31FE4F8D}">
      <dgm:prSet/>
      <dgm:spPr/>
      <dgm:t>
        <a:bodyPr/>
        <a:lstStyle/>
        <a:p>
          <a:endParaRPr lang="en-US"/>
        </a:p>
      </dgm:t>
    </dgm:pt>
    <dgm:pt modelId="{26447D67-3792-408E-BF63-F8714B39AD2C}" type="sibTrans" cxnId="{21EEB49C-1AD5-4E0F-9952-41FB31FE4F8D}">
      <dgm:prSet/>
      <dgm:spPr/>
      <dgm:t>
        <a:bodyPr/>
        <a:lstStyle/>
        <a:p>
          <a:endParaRPr lang="en-US"/>
        </a:p>
      </dgm:t>
    </dgm:pt>
    <dgm:pt modelId="{D488B924-6806-41F5-9575-54E9C7427CE5}">
      <dgm:prSet phldrT="[Text]"/>
      <dgm:spPr/>
      <dgm:t>
        <a:bodyPr/>
        <a:lstStyle/>
        <a:p>
          <a:r>
            <a:rPr lang="en-US" dirty="0" smtClean="0"/>
            <a:t>Lean…</a:t>
          </a:r>
          <a:endParaRPr lang="en-US" dirty="0"/>
        </a:p>
      </dgm:t>
    </dgm:pt>
    <dgm:pt modelId="{C98F3307-47F2-4190-BA1F-884CBBF9930C}" type="parTrans" cxnId="{38389F45-71EF-419D-83D9-EAC97B071A96}">
      <dgm:prSet/>
      <dgm:spPr/>
      <dgm:t>
        <a:bodyPr/>
        <a:lstStyle/>
        <a:p>
          <a:endParaRPr lang="en-US"/>
        </a:p>
      </dgm:t>
    </dgm:pt>
    <dgm:pt modelId="{1881BE80-CE25-4C46-95D2-8859110E4E40}" type="sibTrans" cxnId="{38389F45-71EF-419D-83D9-EAC97B071A96}">
      <dgm:prSet/>
      <dgm:spPr/>
      <dgm:t>
        <a:bodyPr/>
        <a:lstStyle/>
        <a:p>
          <a:endParaRPr lang="en-US"/>
        </a:p>
      </dgm:t>
    </dgm:pt>
    <dgm:pt modelId="{3B237AD8-1BA3-43AB-A158-5E8F0DEEF33C}">
      <dgm:prSet phldrT="[Text]" custT="1"/>
      <dgm:spPr/>
      <dgm:t>
        <a:bodyPr/>
        <a:lstStyle/>
        <a:p>
          <a:endParaRPr lang="en-US" sz="2400" b="1" dirty="0" smtClean="0"/>
        </a:p>
        <a:p>
          <a:r>
            <a:rPr lang="en-US" sz="2400" b="1" dirty="0" smtClean="0"/>
            <a:t>Converged Agile Values and Principals</a:t>
          </a:r>
          <a:endParaRPr lang="en-US" sz="2400" b="1" dirty="0"/>
        </a:p>
      </dgm:t>
    </dgm:pt>
    <dgm:pt modelId="{CF00EFEC-85A0-4815-ABAB-0C5736C796FA}" type="parTrans" cxnId="{637D7C7F-A344-438F-BB61-EAA014C9272B}">
      <dgm:prSet/>
      <dgm:spPr/>
      <dgm:t>
        <a:bodyPr/>
        <a:lstStyle/>
        <a:p>
          <a:endParaRPr lang="en-US"/>
        </a:p>
      </dgm:t>
    </dgm:pt>
    <dgm:pt modelId="{4983D3DF-ECE0-4D2B-9386-078B38255C43}" type="sibTrans" cxnId="{637D7C7F-A344-438F-BB61-EAA014C9272B}">
      <dgm:prSet/>
      <dgm:spPr/>
      <dgm:t>
        <a:bodyPr/>
        <a:lstStyle/>
        <a:p>
          <a:endParaRPr lang="en-US"/>
        </a:p>
      </dgm:t>
    </dgm:pt>
    <dgm:pt modelId="{8DD7A109-319B-403E-9EE3-188B8DE6B2C2}" type="pres">
      <dgm:prSet presAssocID="{2DC4EFE7-C94F-4406-AAA1-3C4CF7EF9C15}" presName="Name0" presStyleCnt="0">
        <dgm:presLayoutVars>
          <dgm:chMax val="4"/>
          <dgm:resizeHandles val="exact"/>
        </dgm:presLayoutVars>
      </dgm:prSet>
      <dgm:spPr/>
      <dgm:t>
        <a:bodyPr/>
        <a:lstStyle/>
        <a:p>
          <a:endParaRPr lang="en-US"/>
        </a:p>
      </dgm:t>
    </dgm:pt>
    <dgm:pt modelId="{0AFF5E79-37A9-4FDC-9FB0-0FF651B023B3}" type="pres">
      <dgm:prSet presAssocID="{2DC4EFE7-C94F-4406-AAA1-3C4CF7EF9C15}" presName="ellipse" presStyleLbl="trBgShp" presStyleIdx="0" presStyleCnt="1"/>
      <dgm:spPr/>
    </dgm:pt>
    <dgm:pt modelId="{9BFEC1D4-B5BE-4650-9BCB-044C63BDBC55}" type="pres">
      <dgm:prSet presAssocID="{2DC4EFE7-C94F-4406-AAA1-3C4CF7EF9C15}" presName="arrow1" presStyleLbl="fgShp" presStyleIdx="0" presStyleCnt="1"/>
      <dgm:spPr/>
    </dgm:pt>
    <dgm:pt modelId="{9542DC08-0F52-4CA3-A983-3ED26FA38F91}" type="pres">
      <dgm:prSet presAssocID="{2DC4EFE7-C94F-4406-AAA1-3C4CF7EF9C15}" presName="rectangle" presStyleLbl="revTx" presStyleIdx="0" presStyleCnt="1">
        <dgm:presLayoutVars>
          <dgm:bulletEnabled val="1"/>
        </dgm:presLayoutVars>
      </dgm:prSet>
      <dgm:spPr/>
      <dgm:t>
        <a:bodyPr/>
        <a:lstStyle/>
        <a:p>
          <a:endParaRPr lang="en-US"/>
        </a:p>
      </dgm:t>
    </dgm:pt>
    <dgm:pt modelId="{FA7E8380-D7E1-4228-8D9B-833C8829C58C}" type="pres">
      <dgm:prSet presAssocID="{9F42F33F-2641-40D3-8307-73370F4F9325}" presName="item1" presStyleLbl="node1" presStyleIdx="0" presStyleCnt="3">
        <dgm:presLayoutVars>
          <dgm:bulletEnabled val="1"/>
        </dgm:presLayoutVars>
      </dgm:prSet>
      <dgm:spPr/>
      <dgm:t>
        <a:bodyPr/>
        <a:lstStyle/>
        <a:p>
          <a:endParaRPr lang="en-US"/>
        </a:p>
      </dgm:t>
    </dgm:pt>
    <dgm:pt modelId="{82EB6B0A-9AA7-4405-9F35-008D8E0C6C22}" type="pres">
      <dgm:prSet presAssocID="{D488B924-6806-41F5-9575-54E9C7427CE5}" presName="item2" presStyleLbl="node1" presStyleIdx="1" presStyleCnt="3" custScaleX="81344" custScaleY="76466">
        <dgm:presLayoutVars>
          <dgm:bulletEnabled val="1"/>
        </dgm:presLayoutVars>
      </dgm:prSet>
      <dgm:spPr/>
      <dgm:t>
        <a:bodyPr/>
        <a:lstStyle/>
        <a:p>
          <a:endParaRPr lang="en-US"/>
        </a:p>
      </dgm:t>
    </dgm:pt>
    <dgm:pt modelId="{1ADDD3BD-5C13-40B1-ABF9-9F93F35459EF}" type="pres">
      <dgm:prSet presAssocID="{3B237AD8-1BA3-43AB-A158-5E8F0DEEF33C}" presName="item3" presStyleLbl="node1" presStyleIdx="2" presStyleCnt="3">
        <dgm:presLayoutVars>
          <dgm:bulletEnabled val="1"/>
        </dgm:presLayoutVars>
      </dgm:prSet>
      <dgm:spPr/>
      <dgm:t>
        <a:bodyPr/>
        <a:lstStyle/>
        <a:p>
          <a:endParaRPr lang="en-US"/>
        </a:p>
      </dgm:t>
    </dgm:pt>
    <dgm:pt modelId="{D02BEBCD-6F96-4E3A-A92C-0F42948762DF}" type="pres">
      <dgm:prSet presAssocID="{2DC4EFE7-C94F-4406-AAA1-3C4CF7EF9C15}" presName="funnel" presStyleLbl="trAlignAcc1" presStyleIdx="0" presStyleCnt="1"/>
      <dgm:spPr/>
    </dgm:pt>
  </dgm:ptLst>
  <dgm:cxnLst>
    <dgm:cxn modelId="{3A740863-FB17-429A-8A92-27A598E4BFA1}" type="presOf" srcId="{9F42F33F-2641-40D3-8307-73370F4F9325}" destId="{82EB6B0A-9AA7-4405-9F35-008D8E0C6C22}" srcOrd="0" destOrd="0" presId="urn:microsoft.com/office/officeart/2005/8/layout/funnel1"/>
    <dgm:cxn modelId="{637D7C7F-A344-438F-BB61-EAA014C9272B}" srcId="{2DC4EFE7-C94F-4406-AAA1-3C4CF7EF9C15}" destId="{3B237AD8-1BA3-43AB-A158-5E8F0DEEF33C}" srcOrd="3" destOrd="0" parTransId="{CF00EFEC-85A0-4815-ABAB-0C5736C796FA}" sibTransId="{4983D3DF-ECE0-4D2B-9386-078B38255C43}"/>
    <dgm:cxn modelId="{462A1DBE-1E54-457B-A466-0B117FB2C26D}" type="presOf" srcId="{32346A61-FC18-42F7-B77B-226D353B175B}" destId="{1ADDD3BD-5C13-40B1-ABF9-9F93F35459EF}" srcOrd="0" destOrd="0" presId="urn:microsoft.com/office/officeart/2005/8/layout/funnel1"/>
    <dgm:cxn modelId="{5CB81326-3D2B-4D4F-AC0D-EDB97F637FB1}" srcId="{2DC4EFE7-C94F-4406-AAA1-3C4CF7EF9C15}" destId="{32346A61-FC18-42F7-B77B-226D353B175B}" srcOrd="0" destOrd="0" parTransId="{78677BB8-6786-4016-A3EB-43A575B65EC6}" sibTransId="{A0FC5F91-509B-4C7D-91E4-11C4E71FD4F8}"/>
    <dgm:cxn modelId="{21EEB49C-1AD5-4E0F-9952-41FB31FE4F8D}" srcId="{2DC4EFE7-C94F-4406-AAA1-3C4CF7EF9C15}" destId="{9F42F33F-2641-40D3-8307-73370F4F9325}" srcOrd="1" destOrd="0" parTransId="{C14EAD13-ADFA-4293-BFB4-9B40CB935C93}" sibTransId="{26447D67-3792-408E-BF63-F8714B39AD2C}"/>
    <dgm:cxn modelId="{AF76D930-6B74-42CF-B6E6-BE47FB54F5F9}" type="presOf" srcId="{3B237AD8-1BA3-43AB-A158-5E8F0DEEF33C}" destId="{9542DC08-0F52-4CA3-A983-3ED26FA38F91}" srcOrd="0" destOrd="0" presId="urn:microsoft.com/office/officeart/2005/8/layout/funnel1"/>
    <dgm:cxn modelId="{20D5F834-37BD-4B46-8B55-C978D68ADE88}" type="presOf" srcId="{D488B924-6806-41F5-9575-54E9C7427CE5}" destId="{FA7E8380-D7E1-4228-8D9B-833C8829C58C}" srcOrd="0" destOrd="0" presId="urn:microsoft.com/office/officeart/2005/8/layout/funnel1"/>
    <dgm:cxn modelId="{38389F45-71EF-419D-83D9-EAC97B071A96}" srcId="{2DC4EFE7-C94F-4406-AAA1-3C4CF7EF9C15}" destId="{D488B924-6806-41F5-9575-54E9C7427CE5}" srcOrd="2" destOrd="0" parTransId="{C98F3307-47F2-4190-BA1F-884CBBF9930C}" sibTransId="{1881BE80-CE25-4C46-95D2-8859110E4E40}"/>
    <dgm:cxn modelId="{ADCA8904-EDD3-43FB-ADA9-BCBCC03881E1}" type="presOf" srcId="{2DC4EFE7-C94F-4406-AAA1-3C4CF7EF9C15}" destId="{8DD7A109-319B-403E-9EE3-188B8DE6B2C2}" srcOrd="0" destOrd="0" presId="urn:microsoft.com/office/officeart/2005/8/layout/funnel1"/>
    <dgm:cxn modelId="{CDC621B6-6E35-40B7-8FA0-DB882C36DD8A}" type="presParOf" srcId="{8DD7A109-319B-403E-9EE3-188B8DE6B2C2}" destId="{0AFF5E79-37A9-4FDC-9FB0-0FF651B023B3}" srcOrd="0" destOrd="0" presId="urn:microsoft.com/office/officeart/2005/8/layout/funnel1"/>
    <dgm:cxn modelId="{872B6555-C5EF-42F3-A33E-571FCBD11533}" type="presParOf" srcId="{8DD7A109-319B-403E-9EE3-188B8DE6B2C2}" destId="{9BFEC1D4-B5BE-4650-9BCB-044C63BDBC55}" srcOrd="1" destOrd="0" presId="urn:microsoft.com/office/officeart/2005/8/layout/funnel1"/>
    <dgm:cxn modelId="{174E1276-8AAD-4B7C-8E4A-7864D65AC771}" type="presParOf" srcId="{8DD7A109-319B-403E-9EE3-188B8DE6B2C2}" destId="{9542DC08-0F52-4CA3-A983-3ED26FA38F91}" srcOrd="2" destOrd="0" presId="urn:microsoft.com/office/officeart/2005/8/layout/funnel1"/>
    <dgm:cxn modelId="{479E8749-0DCB-4DEB-9989-271434C79BF9}" type="presParOf" srcId="{8DD7A109-319B-403E-9EE3-188B8DE6B2C2}" destId="{FA7E8380-D7E1-4228-8D9B-833C8829C58C}" srcOrd="3" destOrd="0" presId="urn:microsoft.com/office/officeart/2005/8/layout/funnel1"/>
    <dgm:cxn modelId="{561F50F2-22B1-4ACE-A2EE-59157643A0BD}" type="presParOf" srcId="{8DD7A109-319B-403E-9EE3-188B8DE6B2C2}" destId="{82EB6B0A-9AA7-4405-9F35-008D8E0C6C22}" srcOrd="4" destOrd="0" presId="urn:microsoft.com/office/officeart/2005/8/layout/funnel1"/>
    <dgm:cxn modelId="{791C21F4-3D41-4B70-B57E-6685229FAA13}" type="presParOf" srcId="{8DD7A109-319B-403E-9EE3-188B8DE6B2C2}" destId="{1ADDD3BD-5C13-40B1-ABF9-9F93F35459EF}" srcOrd="5" destOrd="0" presId="urn:microsoft.com/office/officeart/2005/8/layout/funnel1"/>
    <dgm:cxn modelId="{1A450888-9C2B-42D1-A028-014EAB85E73D}" type="presParOf" srcId="{8DD7A109-319B-403E-9EE3-188B8DE6B2C2}" destId="{D02BEBCD-6F96-4E3A-A92C-0F42948762DF}"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C4EFE7-C94F-4406-AAA1-3C4CF7EF9C1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32346A61-FC18-42F7-B77B-226D353B175B}">
      <dgm:prSet phldrT="[Text]"/>
      <dgm:spPr/>
      <dgm:t>
        <a:bodyPr/>
        <a:lstStyle/>
        <a:p>
          <a:r>
            <a:rPr lang="en-US" dirty="0" err="1" smtClean="0"/>
            <a:t>SAFe</a:t>
          </a:r>
          <a:endParaRPr lang="en-US" dirty="0"/>
        </a:p>
      </dgm:t>
    </dgm:pt>
    <dgm:pt modelId="{78677BB8-6786-4016-A3EB-43A575B65EC6}" type="parTrans" cxnId="{5CB81326-3D2B-4D4F-AC0D-EDB97F637FB1}">
      <dgm:prSet/>
      <dgm:spPr/>
      <dgm:t>
        <a:bodyPr/>
        <a:lstStyle/>
        <a:p>
          <a:endParaRPr lang="en-US"/>
        </a:p>
      </dgm:t>
    </dgm:pt>
    <dgm:pt modelId="{A0FC5F91-509B-4C7D-91E4-11C4E71FD4F8}" type="sibTrans" cxnId="{5CB81326-3D2B-4D4F-AC0D-EDB97F637FB1}">
      <dgm:prSet/>
      <dgm:spPr/>
      <dgm:t>
        <a:bodyPr/>
        <a:lstStyle/>
        <a:p>
          <a:endParaRPr lang="en-US"/>
        </a:p>
      </dgm:t>
    </dgm:pt>
    <dgm:pt modelId="{9F42F33F-2641-40D3-8307-73370F4F9325}">
      <dgm:prSet phldrT="[Text]"/>
      <dgm:spPr/>
      <dgm:t>
        <a:bodyPr/>
        <a:lstStyle/>
        <a:p>
          <a:r>
            <a:rPr lang="en-US" dirty="0" err="1" smtClean="0"/>
            <a:t>LeSS</a:t>
          </a:r>
          <a:endParaRPr lang="en-US" dirty="0"/>
        </a:p>
      </dgm:t>
    </dgm:pt>
    <dgm:pt modelId="{C14EAD13-ADFA-4293-BFB4-9B40CB935C93}" type="parTrans" cxnId="{21EEB49C-1AD5-4E0F-9952-41FB31FE4F8D}">
      <dgm:prSet/>
      <dgm:spPr/>
      <dgm:t>
        <a:bodyPr/>
        <a:lstStyle/>
        <a:p>
          <a:endParaRPr lang="en-US"/>
        </a:p>
      </dgm:t>
    </dgm:pt>
    <dgm:pt modelId="{26447D67-3792-408E-BF63-F8714B39AD2C}" type="sibTrans" cxnId="{21EEB49C-1AD5-4E0F-9952-41FB31FE4F8D}">
      <dgm:prSet/>
      <dgm:spPr/>
      <dgm:t>
        <a:bodyPr/>
        <a:lstStyle/>
        <a:p>
          <a:endParaRPr lang="en-US"/>
        </a:p>
      </dgm:t>
    </dgm:pt>
    <dgm:pt modelId="{D488B924-6806-41F5-9575-54E9C7427CE5}">
      <dgm:prSet phldrT="[Text]"/>
      <dgm:spPr/>
      <dgm:t>
        <a:bodyPr/>
        <a:lstStyle/>
        <a:p>
          <a:r>
            <a:rPr lang="en-US" dirty="0" err="1" smtClean="0"/>
            <a:t>Unscaling</a:t>
          </a:r>
          <a:r>
            <a:rPr lang="en-US" dirty="0" smtClean="0"/>
            <a:t>…</a:t>
          </a:r>
          <a:endParaRPr lang="en-US" dirty="0"/>
        </a:p>
      </dgm:t>
    </dgm:pt>
    <dgm:pt modelId="{C98F3307-47F2-4190-BA1F-884CBBF9930C}" type="parTrans" cxnId="{38389F45-71EF-419D-83D9-EAC97B071A96}">
      <dgm:prSet/>
      <dgm:spPr/>
      <dgm:t>
        <a:bodyPr/>
        <a:lstStyle/>
        <a:p>
          <a:endParaRPr lang="en-US"/>
        </a:p>
      </dgm:t>
    </dgm:pt>
    <dgm:pt modelId="{1881BE80-CE25-4C46-95D2-8859110E4E40}" type="sibTrans" cxnId="{38389F45-71EF-419D-83D9-EAC97B071A96}">
      <dgm:prSet/>
      <dgm:spPr/>
      <dgm:t>
        <a:bodyPr/>
        <a:lstStyle/>
        <a:p>
          <a:endParaRPr lang="en-US"/>
        </a:p>
      </dgm:t>
    </dgm:pt>
    <dgm:pt modelId="{69E5096A-83E6-4025-A853-33C6D421BBAE}">
      <dgm:prSet phldrT="[Text]"/>
      <dgm:spPr/>
      <dgm:t>
        <a:bodyPr/>
        <a:lstStyle/>
        <a:p>
          <a:endParaRPr lang="en-US" dirty="0"/>
        </a:p>
      </dgm:t>
    </dgm:pt>
    <dgm:pt modelId="{8E2FEEF3-3132-4734-AF9D-680BB44C8C1E}" type="parTrans" cxnId="{AE0814AE-B00C-4445-9297-3BFA6EFF4F85}">
      <dgm:prSet/>
      <dgm:spPr/>
      <dgm:t>
        <a:bodyPr/>
        <a:lstStyle/>
        <a:p>
          <a:endParaRPr lang="en-US"/>
        </a:p>
      </dgm:t>
    </dgm:pt>
    <dgm:pt modelId="{F1CC072E-1961-46B8-AF6B-F7EB1795CF3B}" type="sibTrans" cxnId="{AE0814AE-B00C-4445-9297-3BFA6EFF4F85}">
      <dgm:prSet/>
      <dgm:spPr/>
      <dgm:t>
        <a:bodyPr/>
        <a:lstStyle/>
        <a:p>
          <a:endParaRPr lang="en-US"/>
        </a:p>
      </dgm:t>
    </dgm:pt>
    <dgm:pt modelId="{EFC3FF02-EC66-415A-9D23-7507913CF356}">
      <dgm:prSet phldrT="[Text]" custT="1"/>
      <dgm:spPr/>
      <dgm:t>
        <a:bodyPr/>
        <a:lstStyle/>
        <a:p>
          <a:pPr>
            <a:spcAft>
              <a:spcPts val="0"/>
            </a:spcAft>
          </a:pPr>
          <a:r>
            <a:rPr lang="en-US" sz="3200" b="1" dirty="0" smtClean="0"/>
            <a:t>?</a:t>
          </a:r>
          <a:r>
            <a:rPr lang="en-US" sz="2000" b="1" dirty="0" smtClean="0"/>
            <a:t> </a:t>
          </a:r>
          <a:r>
            <a:rPr lang="en-US" sz="100" b="1" dirty="0" smtClean="0"/>
            <a:t>                                      </a:t>
          </a:r>
        </a:p>
        <a:p>
          <a:pPr>
            <a:spcAft>
              <a:spcPts val="0"/>
            </a:spcAft>
          </a:pPr>
          <a:r>
            <a:rPr lang="en-US" sz="2400" b="1" dirty="0" smtClean="0"/>
            <a:t>(Still in Divergent stage)</a:t>
          </a:r>
          <a:endParaRPr lang="en-US" sz="2400" b="1" dirty="0"/>
        </a:p>
      </dgm:t>
    </dgm:pt>
    <dgm:pt modelId="{82682865-CF63-48D6-A519-54C008AA0165}" type="parTrans" cxnId="{3C27AFD9-EF4E-4AAA-97C5-2DDAD8D2D114}">
      <dgm:prSet/>
      <dgm:spPr/>
      <dgm:t>
        <a:bodyPr/>
        <a:lstStyle/>
        <a:p>
          <a:endParaRPr lang="en-US"/>
        </a:p>
      </dgm:t>
    </dgm:pt>
    <dgm:pt modelId="{81AA2EAC-84F7-4F7F-B11B-32BD6F9F312C}" type="sibTrans" cxnId="{3C27AFD9-EF4E-4AAA-97C5-2DDAD8D2D114}">
      <dgm:prSet/>
      <dgm:spPr/>
      <dgm:t>
        <a:bodyPr/>
        <a:lstStyle/>
        <a:p>
          <a:endParaRPr lang="en-US"/>
        </a:p>
      </dgm:t>
    </dgm:pt>
    <dgm:pt modelId="{C0178BF9-35CD-40EB-939E-6B247AC57AE1}">
      <dgm:prSet phldrT="[Text]"/>
      <dgm:spPr/>
      <dgm:t>
        <a:bodyPr/>
        <a:lstStyle/>
        <a:p>
          <a:endParaRPr lang="en-US" dirty="0"/>
        </a:p>
      </dgm:t>
    </dgm:pt>
    <dgm:pt modelId="{945B9C7B-669C-428D-A552-9F094FA476FD}" type="parTrans" cxnId="{C8135544-EC1A-4260-A801-F8D23C450539}">
      <dgm:prSet/>
      <dgm:spPr/>
      <dgm:t>
        <a:bodyPr/>
        <a:lstStyle/>
        <a:p>
          <a:endParaRPr lang="en-US"/>
        </a:p>
      </dgm:t>
    </dgm:pt>
    <dgm:pt modelId="{C7B486AC-323C-4AD0-91FF-B9D0358918C6}" type="sibTrans" cxnId="{C8135544-EC1A-4260-A801-F8D23C450539}">
      <dgm:prSet/>
      <dgm:spPr/>
      <dgm:t>
        <a:bodyPr/>
        <a:lstStyle/>
        <a:p>
          <a:endParaRPr lang="en-US"/>
        </a:p>
      </dgm:t>
    </dgm:pt>
    <dgm:pt modelId="{8DD7A109-319B-403E-9EE3-188B8DE6B2C2}" type="pres">
      <dgm:prSet presAssocID="{2DC4EFE7-C94F-4406-AAA1-3C4CF7EF9C15}" presName="Name0" presStyleCnt="0">
        <dgm:presLayoutVars>
          <dgm:chMax val="4"/>
          <dgm:resizeHandles val="exact"/>
        </dgm:presLayoutVars>
      </dgm:prSet>
      <dgm:spPr/>
      <dgm:t>
        <a:bodyPr/>
        <a:lstStyle/>
        <a:p>
          <a:endParaRPr lang="en-US"/>
        </a:p>
      </dgm:t>
    </dgm:pt>
    <dgm:pt modelId="{0AFF5E79-37A9-4FDC-9FB0-0FF651B023B3}" type="pres">
      <dgm:prSet presAssocID="{2DC4EFE7-C94F-4406-AAA1-3C4CF7EF9C15}" presName="ellipse" presStyleLbl="trBgShp" presStyleIdx="0" presStyleCnt="1"/>
      <dgm:spPr/>
    </dgm:pt>
    <dgm:pt modelId="{9BFEC1D4-B5BE-4650-9BCB-044C63BDBC55}" type="pres">
      <dgm:prSet presAssocID="{2DC4EFE7-C94F-4406-AAA1-3C4CF7EF9C15}" presName="arrow1" presStyleLbl="fgShp" presStyleIdx="0" presStyleCnt="1"/>
      <dgm:spPr/>
    </dgm:pt>
    <dgm:pt modelId="{9542DC08-0F52-4CA3-A983-3ED26FA38F91}" type="pres">
      <dgm:prSet presAssocID="{2DC4EFE7-C94F-4406-AAA1-3C4CF7EF9C15}" presName="rectangle" presStyleLbl="revTx" presStyleIdx="0" presStyleCnt="1" custScaleX="142038">
        <dgm:presLayoutVars>
          <dgm:bulletEnabled val="1"/>
        </dgm:presLayoutVars>
      </dgm:prSet>
      <dgm:spPr/>
      <dgm:t>
        <a:bodyPr/>
        <a:lstStyle/>
        <a:p>
          <a:endParaRPr lang="en-US"/>
        </a:p>
      </dgm:t>
    </dgm:pt>
    <dgm:pt modelId="{FA7E8380-D7E1-4228-8D9B-833C8829C58C}" type="pres">
      <dgm:prSet presAssocID="{9F42F33F-2641-40D3-8307-73370F4F9325}" presName="item1" presStyleLbl="node1" presStyleIdx="0" presStyleCnt="3">
        <dgm:presLayoutVars>
          <dgm:bulletEnabled val="1"/>
        </dgm:presLayoutVars>
      </dgm:prSet>
      <dgm:spPr/>
      <dgm:t>
        <a:bodyPr/>
        <a:lstStyle/>
        <a:p>
          <a:endParaRPr lang="en-US"/>
        </a:p>
      </dgm:t>
    </dgm:pt>
    <dgm:pt modelId="{82EB6B0A-9AA7-4405-9F35-008D8E0C6C22}" type="pres">
      <dgm:prSet presAssocID="{D488B924-6806-41F5-9575-54E9C7427CE5}" presName="item2" presStyleLbl="node1" presStyleIdx="1" presStyleCnt="3" custScaleX="81344" custScaleY="76466">
        <dgm:presLayoutVars>
          <dgm:bulletEnabled val="1"/>
        </dgm:presLayoutVars>
      </dgm:prSet>
      <dgm:spPr/>
      <dgm:t>
        <a:bodyPr/>
        <a:lstStyle/>
        <a:p>
          <a:endParaRPr lang="en-US"/>
        </a:p>
      </dgm:t>
    </dgm:pt>
    <dgm:pt modelId="{134D49CE-5957-4B8E-B792-27C105313281}" type="pres">
      <dgm:prSet presAssocID="{EFC3FF02-EC66-415A-9D23-7507913CF356}" presName="item3" presStyleLbl="node1" presStyleIdx="2" presStyleCnt="3">
        <dgm:presLayoutVars>
          <dgm:bulletEnabled val="1"/>
        </dgm:presLayoutVars>
      </dgm:prSet>
      <dgm:spPr/>
      <dgm:t>
        <a:bodyPr/>
        <a:lstStyle/>
        <a:p>
          <a:endParaRPr lang="en-US"/>
        </a:p>
      </dgm:t>
    </dgm:pt>
    <dgm:pt modelId="{D02BEBCD-6F96-4E3A-A92C-0F42948762DF}" type="pres">
      <dgm:prSet presAssocID="{2DC4EFE7-C94F-4406-AAA1-3C4CF7EF9C15}" presName="funnel" presStyleLbl="trAlignAcc1" presStyleIdx="0" presStyleCnt="1"/>
      <dgm:spPr/>
    </dgm:pt>
  </dgm:ptLst>
  <dgm:cxnLst>
    <dgm:cxn modelId="{5CB81326-3D2B-4D4F-AC0D-EDB97F637FB1}" srcId="{2DC4EFE7-C94F-4406-AAA1-3C4CF7EF9C15}" destId="{32346A61-FC18-42F7-B77B-226D353B175B}" srcOrd="0" destOrd="0" parTransId="{78677BB8-6786-4016-A3EB-43A575B65EC6}" sibTransId="{A0FC5F91-509B-4C7D-91E4-11C4E71FD4F8}"/>
    <dgm:cxn modelId="{38389F45-71EF-419D-83D9-EAC97B071A96}" srcId="{2DC4EFE7-C94F-4406-AAA1-3C4CF7EF9C15}" destId="{D488B924-6806-41F5-9575-54E9C7427CE5}" srcOrd="2" destOrd="0" parTransId="{C98F3307-47F2-4190-BA1F-884CBBF9930C}" sibTransId="{1881BE80-CE25-4C46-95D2-8859110E4E40}"/>
    <dgm:cxn modelId="{C8135544-EC1A-4260-A801-F8D23C450539}" srcId="{2DC4EFE7-C94F-4406-AAA1-3C4CF7EF9C15}" destId="{C0178BF9-35CD-40EB-939E-6B247AC57AE1}" srcOrd="4" destOrd="0" parTransId="{945B9C7B-669C-428D-A552-9F094FA476FD}" sibTransId="{C7B486AC-323C-4AD0-91FF-B9D0358918C6}"/>
    <dgm:cxn modelId="{329835FB-DFFE-4DF0-A2A9-3D8D5AE4C724}" type="presOf" srcId="{2DC4EFE7-C94F-4406-AAA1-3C4CF7EF9C15}" destId="{8DD7A109-319B-403E-9EE3-188B8DE6B2C2}" srcOrd="0" destOrd="0" presId="urn:microsoft.com/office/officeart/2005/8/layout/funnel1"/>
    <dgm:cxn modelId="{21EEB49C-1AD5-4E0F-9952-41FB31FE4F8D}" srcId="{2DC4EFE7-C94F-4406-AAA1-3C4CF7EF9C15}" destId="{9F42F33F-2641-40D3-8307-73370F4F9325}" srcOrd="1" destOrd="0" parTransId="{C14EAD13-ADFA-4293-BFB4-9B40CB935C93}" sibTransId="{26447D67-3792-408E-BF63-F8714B39AD2C}"/>
    <dgm:cxn modelId="{3C27AFD9-EF4E-4AAA-97C5-2DDAD8D2D114}" srcId="{2DC4EFE7-C94F-4406-AAA1-3C4CF7EF9C15}" destId="{EFC3FF02-EC66-415A-9D23-7507913CF356}" srcOrd="3" destOrd="0" parTransId="{82682865-CF63-48D6-A519-54C008AA0165}" sibTransId="{81AA2EAC-84F7-4F7F-B11B-32BD6F9F312C}"/>
    <dgm:cxn modelId="{11170A50-C648-40E9-B3F2-54567912BCC5}" type="presOf" srcId="{32346A61-FC18-42F7-B77B-226D353B175B}" destId="{134D49CE-5957-4B8E-B792-27C105313281}" srcOrd="0" destOrd="0" presId="urn:microsoft.com/office/officeart/2005/8/layout/funnel1"/>
    <dgm:cxn modelId="{86E3A4FE-8294-4CCA-A5F4-83768CDBCA51}" type="presOf" srcId="{D488B924-6806-41F5-9575-54E9C7427CE5}" destId="{FA7E8380-D7E1-4228-8D9B-833C8829C58C}" srcOrd="0" destOrd="0" presId="urn:microsoft.com/office/officeart/2005/8/layout/funnel1"/>
    <dgm:cxn modelId="{AE0814AE-B00C-4445-9297-3BFA6EFF4F85}" srcId="{2DC4EFE7-C94F-4406-AAA1-3C4CF7EF9C15}" destId="{69E5096A-83E6-4025-A853-33C6D421BBAE}" srcOrd="5" destOrd="0" parTransId="{8E2FEEF3-3132-4734-AF9D-680BB44C8C1E}" sibTransId="{F1CC072E-1961-46B8-AF6B-F7EB1795CF3B}"/>
    <dgm:cxn modelId="{28EA4094-7FBC-48ED-8D63-8E4A1AC5FE4B}" type="presOf" srcId="{EFC3FF02-EC66-415A-9D23-7507913CF356}" destId="{9542DC08-0F52-4CA3-A983-3ED26FA38F91}" srcOrd="0" destOrd="0" presId="urn:microsoft.com/office/officeart/2005/8/layout/funnel1"/>
    <dgm:cxn modelId="{D519B398-02E9-43B3-B8AE-C692553CF6C9}" type="presOf" srcId="{9F42F33F-2641-40D3-8307-73370F4F9325}" destId="{82EB6B0A-9AA7-4405-9F35-008D8E0C6C22}" srcOrd="0" destOrd="0" presId="urn:microsoft.com/office/officeart/2005/8/layout/funnel1"/>
    <dgm:cxn modelId="{E0FB7AAB-D402-4191-8B60-B66F5743C2E4}" type="presParOf" srcId="{8DD7A109-319B-403E-9EE3-188B8DE6B2C2}" destId="{0AFF5E79-37A9-4FDC-9FB0-0FF651B023B3}" srcOrd="0" destOrd="0" presId="urn:microsoft.com/office/officeart/2005/8/layout/funnel1"/>
    <dgm:cxn modelId="{3F234B2B-F037-4B55-A7D6-44E494EC9849}" type="presParOf" srcId="{8DD7A109-319B-403E-9EE3-188B8DE6B2C2}" destId="{9BFEC1D4-B5BE-4650-9BCB-044C63BDBC55}" srcOrd="1" destOrd="0" presId="urn:microsoft.com/office/officeart/2005/8/layout/funnel1"/>
    <dgm:cxn modelId="{8B1998F3-4B6E-4B45-A2A2-36CAB5C1006D}" type="presParOf" srcId="{8DD7A109-319B-403E-9EE3-188B8DE6B2C2}" destId="{9542DC08-0F52-4CA3-A983-3ED26FA38F91}" srcOrd="2" destOrd="0" presId="urn:microsoft.com/office/officeart/2005/8/layout/funnel1"/>
    <dgm:cxn modelId="{15B2620E-2769-49C5-8EBA-EFD98AAAD54B}" type="presParOf" srcId="{8DD7A109-319B-403E-9EE3-188B8DE6B2C2}" destId="{FA7E8380-D7E1-4228-8D9B-833C8829C58C}" srcOrd="3" destOrd="0" presId="urn:microsoft.com/office/officeart/2005/8/layout/funnel1"/>
    <dgm:cxn modelId="{8C27CB82-8BAC-480D-AB09-63D834978B0F}" type="presParOf" srcId="{8DD7A109-319B-403E-9EE3-188B8DE6B2C2}" destId="{82EB6B0A-9AA7-4405-9F35-008D8E0C6C22}" srcOrd="4" destOrd="0" presId="urn:microsoft.com/office/officeart/2005/8/layout/funnel1"/>
    <dgm:cxn modelId="{8CA3EC1D-3904-403E-A5C1-D52F5CB71D96}" type="presParOf" srcId="{8DD7A109-319B-403E-9EE3-188B8DE6B2C2}" destId="{134D49CE-5957-4B8E-B792-27C105313281}" srcOrd="5" destOrd="0" presId="urn:microsoft.com/office/officeart/2005/8/layout/funnel1"/>
    <dgm:cxn modelId="{0710EF9D-17CE-4EC1-BCF8-3A3C0D0B993A}" type="presParOf" srcId="{8DD7A109-319B-403E-9EE3-188B8DE6B2C2}" destId="{D02BEBCD-6F96-4E3A-A92C-0F42948762DF}"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329B4-E9D6-4BF1-A3F9-C6D6AA48B752}">
      <dsp:nvSpPr>
        <dsp:cNvPr id="0" name=""/>
        <dsp:cNvSpPr/>
      </dsp:nvSpPr>
      <dsp:spPr>
        <a:xfrm>
          <a:off x="130632" y="1831807"/>
          <a:ext cx="1948656" cy="642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Teams</a:t>
          </a:r>
          <a:endParaRPr lang="en-US" sz="3800" kern="1200" dirty="0"/>
        </a:p>
      </dsp:txBody>
      <dsp:txXfrm>
        <a:off x="130632" y="1831807"/>
        <a:ext cx="1948656" cy="642170"/>
      </dsp:txXfrm>
    </dsp:sp>
    <dsp:sp modelId="{42683497-8D62-4677-A526-0A68EAE0EA3C}">
      <dsp:nvSpPr>
        <dsp:cNvPr id="0" name=""/>
        <dsp:cNvSpPr/>
      </dsp:nvSpPr>
      <dsp:spPr>
        <a:xfrm>
          <a:off x="128418" y="1636499"/>
          <a:ext cx="155006" cy="155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CF9E36-E9E7-483E-A653-418D7FC88864}">
      <dsp:nvSpPr>
        <dsp:cNvPr id="0" name=""/>
        <dsp:cNvSpPr/>
      </dsp:nvSpPr>
      <dsp:spPr>
        <a:xfrm>
          <a:off x="236923" y="1419489"/>
          <a:ext cx="155006" cy="155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864D6-93A7-4E43-A368-ED177EAE4379}">
      <dsp:nvSpPr>
        <dsp:cNvPr id="0" name=""/>
        <dsp:cNvSpPr/>
      </dsp:nvSpPr>
      <dsp:spPr>
        <a:xfrm>
          <a:off x="497334" y="1462891"/>
          <a:ext cx="243582" cy="243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4ED0E-098F-4A86-8868-442E50D742FB}">
      <dsp:nvSpPr>
        <dsp:cNvPr id="0" name=""/>
        <dsp:cNvSpPr/>
      </dsp:nvSpPr>
      <dsp:spPr>
        <a:xfrm>
          <a:off x="714343" y="1224181"/>
          <a:ext cx="155006" cy="155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7CF185-6383-4E6B-BBB5-D80106F20180}">
      <dsp:nvSpPr>
        <dsp:cNvPr id="0" name=""/>
        <dsp:cNvSpPr/>
      </dsp:nvSpPr>
      <dsp:spPr>
        <a:xfrm>
          <a:off x="996456" y="1137377"/>
          <a:ext cx="155006" cy="155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DF0F89-BD77-44D7-A0A7-423DCF2F403E}">
      <dsp:nvSpPr>
        <dsp:cNvPr id="0" name=""/>
        <dsp:cNvSpPr/>
      </dsp:nvSpPr>
      <dsp:spPr>
        <a:xfrm>
          <a:off x="1343671" y="1289284"/>
          <a:ext cx="155006" cy="155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B6ECBE-A535-4B01-AD5A-B74174D51EC8}">
      <dsp:nvSpPr>
        <dsp:cNvPr id="0" name=""/>
        <dsp:cNvSpPr/>
      </dsp:nvSpPr>
      <dsp:spPr>
        <a:xfrm>
          <a:off x="1560680" y="1397788"/>
          <a:ext cx="243582" cy="243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6CD963-1A06-400B-8007-F11F8396D30B}">
      <dsp:nvSpPr>
        <dsp:cNvPr id="0" name=""/>
        <dsp:cNvSpPr/>
      </dsp:nvSpPr>
      <dsp:spPr>
        <a:xfrm>
          <a:off x="1864493" y="1636499"/>
          <a:ext cx="155006" cy="155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E82B9-594F-4EB2-B33A-51B03993F0A4}">
      <dsp:nvSpPr>
        <dsp:cNvPr id="0" name=""/>
        <dsp:cNvSpPr/>
      </dsp:nvSpPr>
      <dsp:spPr>
        <a:xfrm>
          <a:off x="1994699" y="1875209"/>
          <a:ext cx="155006" cy="155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C9B5F-0C0F-45F6-BEED-ED08E9B685EE}">
      <dsp:nvSpPr>
        <dsp:cNvPr id="0" name=""/>
        <dsp:cNvSpPr/>
      </dsp:nvSpPr>
      <dsp:spPr>
        <a:xfrm>
          <a:off x="866250" y="1419489"/>
          <a:ext cx="398588" cy="3985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111D7-0848-4B24-AEB5-2E905AEA31F4}">
      <dsp:nvSpPr>
        <dsp:cNvPr id="0" name=""/>
        <dsp:cNvSpPr/>
      </dsp:nvSpPr>
      <dsp:spPr>
        <a:xfrm>
          <a:off x="19913" y="2244125"/>
          <a:ext cx="155006" cy="155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B8FE0D-591E-493A-8949-D32F9D366035}">
      <dsp:nvSpPr>
        <dsp:cNvPr id="0" name=""/>
        <dsp:cNvSpPr/>
      </dsp:nvSpPr>
      <dsp:spPr>
        <a:xfrm>
          <a:off x="150119" y="2439434"/>
          <a:ext cx="243582" cy="243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54C1C-1153-409E-B663-23ACB55467F5}">
      <dsp:nvSpPr>
        <dsp:cNvPr id="0" name=""/>
        <dsp:cNvSpPr/>
      </dsp:nvSpPr>
      <dsp:spPr>
        <a:xfrm>
          <a:off x="475633" y="2613041"/>
          <a:ext cx="354301" cy="3543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6BC5A0-09E9-4783-B5CE-2EAD4148BD59}">
      <dsp:nvSpPr>
        <dsp:cNvPr id="0" name=""/>
        <dsp:cNvSpPr/>
      </dsp:nvSpPr>
      <dsp:spPr>
        <a:xfrm>
          <a:off x="931353" y="2895153"/>
          <a:ext cx="155006" cy="155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E460A-65A5-4900-AB08-0588EDA962C5}">
      <dsp:nvSpPr>
        <dsp:cNvPr id="0" name=""/>
        <dsp:cNvSpPr/>
      </dsp:nvSpPr>
      <dsp:spPr>
        <a:xfrm>
          <a:off x="1018157" y="2613041"/>
          <a:ext cx="243582" cy="243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4AFD58-CA7B-4B70-A7C5-861553F01177}">
      <dsp:nvSpPr>
        <dsp:cNvPr id="0" name=""/>
        <dsp:cNvSpPr/>
      </dsp:nvSpPr>
      <dsp:spPr>
        <a:xfrm>
          <a:off x="1235166" y="2916854"/>
          <a:ext cx="155006" cy="155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70194-3E9F-4DE8-B56C-851F721265D8}">
      <dsp:nvSpPr>
        <dsp:cNvPr id="0" name=""/>
        <dsp:cNvSpPr/>
      </dsp:nvSpPr>
      <dsp:spPr>
        <a:xfrm>
          <a:off x="1430475" y="2569639"/>
          <a:ext cx="354301" cy="3543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180E4-DDBD-4482-A534-2A16A29941EB}">
      <dsp:nvSpPr>
        <dsp:cNvPr id="0" name=""/>
        <dsp:cNvSpPr/>
      </dsp:nvSpPr>
      <dsp:spPr>
        <a:xfrm>
          <a:off x="1907895" y="2482835"/>
          <a:ext cx="243582" cy="243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F4A867-89C1-4945-8298-E981CF98CDEE}">
      <dsp:nvSpPr>
        <dsp:cNvPr id="0" name=""/>
        <dsp:cNvSpPr/>
      </dsp:nvSpPr>
      <dsp:spPr>
        <a:xfrm>
          <a:off x="2151477" y="1462530"/>
          <a:ext cx="715365" cy="136571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20C4B5-B9BD-468B-97E3-B8CAFF2426A2}">
      <dsp:nvSpPr>
        <dsp:cNvPr id="0" name=""/>
        <dsp:cNvSpPr/>
      </dsp:nvSpPr>
      <dsp:spPr>
        <a:xfrm>
          <a:off x="2736777" y="1462530"/>
          <a:ext cx="715365" cy="136571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246002-8A9E-4057-94C8-7C1FD3B6E236}">
      <dsp:nvSpPr>
        <dsp:cNvPr id="0" name=""/>
        <dsp:cNvSpPr/>
      </dsp:nvSpPr>
      <dsp:spPr>
        <a:xfrm>
          <a:off x="3472056" y="686887"/>
          <a:ext cx="2856172" cy="27247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r>
            <a:rPr lang="en-US" sz="3800" kern="1200" dirty="0" smtClean="0"/>
            <a:t>Enterprise</a:t>
          </a:r>
          <a:endParaRPr lang="en-US" sz="3800" kern="1200" dirty="0"/>
        </a:p>
      </dsp:txBody>
      <dsp:txXfrm>
        <a:off x="3890333" y="1085924"/>
        <a:ext cx="2019618" cy="1926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F5E79-37A9-4FDC-9FB0-0FF651B023B3}">
      <dsp:nvSpPr>
        <dsp:cNvPr id="0" name=""/>
        <dsp:cNvSpPr/>
      </dsp:nvSpPr>
      <dsp:spPr>
        <a:xfrm>
          <a:off x="2114842" y="195819"/>
          <a:ext cx="3886263" cy="134964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EC1D4-B5BE-4650-9BCB-044C63BDBC55}">
      <dsp:nvSpPr>
        <dsp:cNvPr id="0" name=""/>
        <dsp:cNvSpPr/>
      </dsp:nvSpPr>
      <dsp:spPr>
        <a:xfrm>
          <a:off x="3687424" y="3500649"/>
          <a:ext cx="753151" cy="482017"/>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42DC08-0F52-4CA3-A983-3ED26FA38F91}">
      <dsp:nvSpPr>
        <dsp:cNvPr id="0" name=""/>
        <dsp:cNvSpPr/>
      </dsp:nvSpPr>
      <dsp:spPr>
        <a:xfrm>
          <a:off x="2256435" y="3886263"/>
          <a:ext cx="3615129" cy="903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r>
            <a:rPr lang="en-US" sz="2400" b="1" kern="1200" dirty="0" smtClean="0"/>
            <a:t>Converged Agile Values and Principals</a:t>
          </a:r>
          <a:endParaRPr lang="en-US" sz="2400" b="1" kern="1200" dirty="0"/>
        </a:p>
      </dsp:txBody>
      <dsp:txXfrm>
        <a:off x="2256435" y="3886263"/>
        <a:ext cx="3615129" cy="903782"/>
      </dsp:txXfrm>
    </dsp:sp>
    <dsp:sp modelId="{FA7E8380-D7E1-4228-8D9B-833C8829C58C}">
      <dsp:nvSpPr>
        <dsp:cNvPr id="0" name=""/>
        <dsp:cNvSpPr/>
      </dsp:nvSpPr>
      <dsp:spPr>
        <a:xfrm>
          <a:off x="3527755" y="1649703"/>
          <a:ext cx="1355673" cy="1355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Lean…</a:t>
          </a:r>
          <a:endParaRPr lang="en-US" sz="2700" kern="1200" dirty="0"/>
        </a:p>
      </dsp:txBody>
      <dsp:txXfrm>
        <a:off x="3726289" y="1848237"/>
        <a:ext cx="958605" cy="958605"/>
      </dsp:txXfrm>
    </dsp:sp>
    <dsp:sp modelId="{82EB6B0A-9AA7-4405-9F35-008D8E0C6C22}">
      <dsp:nvSpPr>
        <dsp:cNvPr id="0" name=""/>
        <dsp:cNvSpPr/>
      </dsp:nvSpPr>
      <dsp:spPr>
        <a:xfrm>
          <a:off x="2684153" y="792169"/>
          <a:ext cx="1102758" cy="1036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XP</a:t>
          </a:r>
          <a:endParaRPr lang="en-US" sz="2700" kern="1200" dirty="0"/>
        </a:p>
      </dsp:txBody>
      <dsp:txXfrm>
        <a:off x="2845648" y="943980"/>
        <a:ext cx="779768" cy="733007"/>
      </dsp:txXfrm>
    </dsp:sp>
    <dsp:sp modelId="{1ADDD3BD-5C13-40B1-ABF9-9F93F35459EF}">
      <dsp:nvSpPr>
        <dsp:cNvPr id="0" name=""/>
        <dsp:cNvSpPr/>
      </dsp:nvSpPr>
      <dsp:spPr>
        <a:xfrm>
          <a:off x="3943495" y="304875"/>
          <a:ext cx="1355673" cy="1355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Scrum</a:t>
          </a:r>
          <a:endParaRPr lang="en-US" sz="2700" kern="1200" dirty="0"/>
        </a:p>
      </dsp:txBody>
      <dsp:txXfrm>
        <a:off x="4142029" y="503409"/>
        <a:ext cx="958605" cy="958605"/>
      </dsp:txXfrm>
    </dsp:sp>
    <dsp:sp modelId="{D02BEBCD-6F96-4E3A-A92C-0F42948762DF}">
      <dsp:nvSpPr>
        <dsp:cNvPr id="0" name=""/>
        <dsp:cNvSpPr/>
      </dsp:nvSpPr>
      <dsp:spPr>
        <a:xfrm>
          <a:off x="1955174" y="30126"/>
          <a:ext cx="4217650" cy="337412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F5E79-37A9-4FDC-9FB0-0FF651B023B3}">
      <dsp:nvSpPr>
        <dsp:cNvPr id="0" name=""/>
        <dsp:cNvSpPr/>
      </dsp:nvSpPr>
      <dsp:spPr>
        <a:xfrm>
          <a:off x="2114842" y="195819"/>
          <a:ext cx="3886263" cy="134964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EC1D4-B5BE-4650-9BCB-044C63BDBC55}">
      <dsp:nvSpPr>
        <dsp:cNvPr id="0" name=""/>
        <dsp:cNvSpPr/>
      </dsp:nvSpPr>
      <dsp:spPr>
        <a:xfrm>
          <a:off x="3687424" y="3500649"/>
          <a:ext cx="753151" cy="482017"/>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42DC08-0F52-4CA3-A983-3ED26FA38F91}">
      <dsp:nvSpPr>
        <dsp:cNvPr id="0" name=""/>
        <dsp:cNvSpPr/>
      </dsp:nvSpPr>
      <dsp:spPr>
        <a:xfrm>
          <a:off x="1496571" y="3886263"/>
          <a:ext cx="5134856" cy="903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ts val="0"/>
            </a:spcAft>
          </a:pPr>
          <a:r>
            <a:rPr lang="en-US" sz="3200" b="1" kern="1200" dirty="0" smtClean="0"/>
            <a:t>?</a:t>
          </a:r>
          <a:r>
            <a:rPr lang="en-US" sz="2000" b="1" kern="1200" dirty="0" smtClean="0"/>
            <a:t> </a:t>
          </a:r>
          <a:r>
            <a:rPr lang="en-US" sz="100" b="1" kern="1200" dirty="0" smtClean="0"/>
            <a:t>                                      </a:t>
          </a:r>
        </a:p>
        <a:p>
          <a:pPr lvl="0" algn="ctr" defTabSz="1422400">
            <a:lnSpc>
              <a:spcPct val="90000"/>
            </a:lnSpc>
            <a:spcBef>
              <a:spcPct val="0"/>
            </a:spcBef>
            <a:spcAft>
              <a:spcPts val="0"/>
            </a:spcAft>
          </a:pPr>
          <a:r>
            <a:rPr lang="en-US" sz="2400" b="1" kern="1200" dirty="0" smtClean="0"/>
            <a:t>(Still in Divergent stage)</a:t>
          </a:r>
          <a:endParaRPr lang="en-US" sz="2400" b="1" kern="1200" dirty="0"/>
        </a:p>
      </dsp:txBody>
      <dsp:txXfrm>
        <a:off x="1496571" y="3886263"/>
        <a:ext cx="5134856" cy="903782"/>
      </dsp:txXfrm>
    </dsp:sp>
    <dsp:sp modelId="{FA7E8380-D7E1-4228-8D9B-833C8829C58C}">
      <dsp:nvSpPr>
        <dsp:cNvPr id="0" name=""/>
        <dsp:cNvSpPr/>
      </dsp:nvSpPr>
      <dsp:spPr>
        <a:xfrm>
          <a:off x="3527755" y="1649703"/>
          <a:ext cx="1355673" cy="1355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err="1" smtClean="0"/>
            <a:t>Unscaling</a:t>
          </a:r>
          <a:r>
            <a:rPr lang="en-US" sz="1500" kern="1200" dirty="0" smtClean="0"/>
            <a:t>…</a:t>
          </a:r>
          <a:endParaRPr lang="en-US" sz="1500" kern="1200" dirty="0"/>
        </a:p>
      </dsp:txBody>
      <dsp:txXfrm>
        <a:off x="3726289" y="1848237"/>
        <a:ext cx="958605" cy="958605"/>
      </dsp:txXfrm>
    </dsp:sp>
    <dsp:sp modelId="{82EB6B0A-9AA7-4405-9F35-008D8E0C6C22}">
      <dsp:nvSpPr>
        <dsp:cNvPr id="0" name=""/>
        <dsp:cNvSpPr/>
      </dsp:nvSpPr>
      <dsp:spPr>
        <a:xfrm>
          <a:off x="2684153" y="792169"/>
          <a:ext cx="1102758" cy="1036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err="1" smtClean="0"/>
            <a:t>LeSS</a:t>
          </a:r>
          <a:endParaRPr lang="en-US" sz="1500" kern="1200" dirty="0"/>
        </a:p>
      </dsp:txBody>
      <dsp:txXfrm>
        <a:off x="2845648" y="943980"/>
        <a:ext cx="779768" cy="733007"/>
      </dsp:txXfrm>
    </dsp:sp>
    <dsp:sp modelId="{134D49CE-5957-4B8E-B792-27C105313281}">
      <dsp:nvSpPr>
        <dsp:cNvPr id="0" name=""/>
        <dsp:cNvSpPr/>
      </dsp:nvSpPr>
      <dsp:spPr>
        <a:xfrm>
          <a:off x="3943495" y="304875"/>
          <a:ext cx="1355673" cy="1355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err="1" smtClean="0"/>
            <a:t>SAFe</a:t>
          </a:r>
          <a:endParaRPr lang="en-US" sz="1500" kern="1200" dirty="0"/>
        </a:p>
      </dsp:txBody>
      <dsp:txXfrm>
        <a:off x="4142029" y="503409"/>
        <a:ext cx="958605" cy="958605"/>
      </dsp:txXfrm>
    </dsp:sp>
    <dsp:sp modelId="{D02BEBCD-6F96-4E3A-A92C-0F42948762DF}">
      <dsp:nvSpPr>
        <dsp:cNvPr id="0" name=""/>
        <dsp:cNvSpPr/>
      </dsp:nvSpPr>
      <dsp:spPr>
        <a:xfrm>
          <a:off x="1955174" y="30126"/>
          <a:ext cx="4217650" cy="337412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416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54168"/>
          </a:xfrm>
          <a:prstGeom prst="rect">
            <a:avLst/>
          </a:prstGeom>
        </p:spPr>
        <p:txBody>
          <a:bodyPr vert="horz" lIns="91440" tIns="45720" rIns="91440" bIns="45720" rtlCol="0"/>
          <a:lstStyle>
            <a:lvl1pPr algn="r">
              <a:defRPr sz="1200"/>
            </a:lvl1pPr>
          </a:lstStyle>
          <a:p>
            <a:fld id="{94C04568-B03F-479D-AD28-3C90A519D49C}" type="datetimeFigureOut">
              <a:rPr lang="en-US" smtClean="0"/>
              <a:t>2/19/15</a:t>
            </a:fld>
            <a:endParaRPr lang="en-US" dirty="0"/>
          </a:p>
        </p:txBody>
      </p:sp>
      <p:sp>
        <p:nvSpPr>
          <p:cNvPr id="4" name="Footer Placeholder 3"/>
          <p:cNvSpPr>
            <a:spLocks noGrp="1"/>
          </p:cNvSpPr>
          <p:nvPr>
            <p:ph type="ftr" sz="quarter" idx="2"/>
          </p:nvPr>
        </p:nvSpPr>
        <p:spPr>
          <a:xfrm>
            <a:off x="0" y="8597758"/>
            <a:ext cx="3066733" cy="45416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597758"/>
            <a:ext cx="3066733" cy="454167"/>
          </a:xfrm>
          <a:prstGeom prst="rect">
            <a:avLst/>
          </a:prstGeom>
        </p:spPr>
        <p:txBody>
          <a:bodyPr vert="horz" lIns="91440" tIns="45720" rIns="91440" bIns="45720" rtlCol="0" anchor="b"/>
          <a:lstStyle>
            <a:lvl1pPr algn="r">
              <a:defRPr sz="1200"/>
            </a:lvl1pPr>
          </a:lstStyle>
          <a:p>
            <a:fld id="{7CA543C7-FEE7-4321-AEEE-78A4957B7439}" type="slidenum">
              <a:rPr lang="en-US" smtClean="0"/>
              <a:t>‹#›</a:t>
            </a:fld>
            <a:endParaRPr lang="en-US" dirty="0"/>
          </a:p>
        </p:txBody>
      </p:sp>
    </p:spTree>
    <p:extLst>
      <p:ext uri="{BB962C8B-B14F-4D97-AF65-F5344CB8AC3E}">
        <p14:creationId xmlns:p14="http://schemas.microsoft.com/office/powerpoint/2010/main" val="2403936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a:defRPr sz="1200"/>
            </a:lvl1pPr>
          </a:lstStyle>
          <a:p>
            <a:fld id="{EF6C26EC-ED91-441F-85EE-3BD031DAE259}" type="datetimeFigureOut">
              <a:rPr lang="en-US" smtClean="0"/>
              <a:t>2/19/15</a:t>
            </a:fld>
            <a:endParaRPr lang="en-US" dirty="0"/>
          </a:p>
        </p:txBody>
      </p:sp>
      <p:sp>
        <p:nvSpPr>
          <p:cNvPr id="4" name="Slide Image Placeholder 3"/>
          <p:cNvSpPr>
            <a:spLocks noGrp="1" noRot="1" noChangeAspect="1"/>
          </p:cNvSpPr>
          <p:nvPr>
            <p:ph type="sldImg" idx="2"/>
          </p:nvPr>
        </p:nvSpPr>
        <p:spPr>
          <a:xfrm>
            <a:off x="823913" y="1131888"/>
            <a:ext cx="5429250" cy="3054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356100"/>
            <a:ext cx="5661025" cy="35639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900"/>
            <a:ext cx="3067050" cy="4540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597900"/>
            <a:ext cx="3067050" cy="454025"/>
          </a:xfrm>
          <a:prstGeom prst="rect">
            <a:avLst/>
          </a:prstGeom>
        </p:spPr>
        <p:txBody>
          <a:bodyPr vert="horz" lIns="91440" tIns="45720" rIns="91440" bIns="45720" rtlCol="0" anchor="b"/>
          <a:lstStyle>
            <a:lvl1pPr algn="r">
              <a:defRPr sz="1200"/>
            </a:lvl1pPr>
          </a:lstStyle>
          <a:p>
            <a:fld id="{42574B21-B2F4-48A3-BE95-397A6C2C69F4}" type="slidenum">
              <a:rPr lang="en-US" smtClean="0"/>
              <a:t>‹#›</a:t>
            </a:fld>
            <a:endParaRPr lang="en-US" dirty="0"/>
          </a:p>
        </p:txBody>
      </p:sp>
    </p:spTree>
    <p:extLst>
      <p:ext uri="{BB962C8B-B14F-4D97-AF65-F5344CB8AC3E}">
        <p14:creationId xmlns:p14="http://schemas.microsoft.com/office/powerpoint/2010/main" val="392438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5F65D4-AABD-440F-B94C-5EF41E539425}" type="datetime1">
              <a:rPr lang="en-US" smtClean="0"/>
              <a:t>2/19/15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580155-3645-4FD6-8B88-3D2692ADBA2E}" type="slidenum">
              <a:rPr lang="en-US" smtClean="0"/>
              <a:t>‹#›</a:t>
            </a:fld>
            <a:endParaRPr lang="en-US" dirty="0"/>
          </a:p>
        </p:txBody>
      </p:sp>
    </p:spTree>
    <p:extLst>
      <p:ext uri="{BB962C8B-B14F-4D97-AF65-F5344CB8AC3E}">
        <p14:creationId xmlns:p14="http://schemas.microsoft.com/office/powerpoint/2010/main" val="305972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287C6-DFBC-48BA-99EF-2718B0218F0E}" type="datetime1">
              <a:rPr lang="en-US" smtClean="0"/>
              <a:t>2/19/15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580155-3645-4FD6-8B88-3D2692ADBA2E}" type="slidenum">
              <a:rPr lang="en-US" smtClean="0"/>
              <a:t>‹#›</a:t>
            </a:fld>
            <a:endParaRPr lang="en-US" dirty="0"/>
          </a:p>
        </p:txBody>
      </p:sp>
    </p:spTree>
    <p:extLst>
      <p:ext uri="{BB962C8B-B14F-4D97-AF65-F5344CB8AC3E}">
        <p14:creationId xmlns:p14="http://schemas.microsoft.com/office/powerpoint/2010/main" val="401206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4BBEE3-563D-4B63-812B-2DF6B75E8A2E}" type="datetime1">
              <a:rPr lang="en-US" smtClean="0"/>
              <a:t>2/19/15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580155-3645-4FD6-8B88-3D2692ADBA2E}" type="slidenum">
              <a:rPr lang="en-US" smtClean="0"/>
              <a:t>‹#›</a:t>
            </a:fld>
            <a:endParaRPr lang="en-US" dirty="0"/>
          </a:p>
        </p:txBody>
      </p:sp>
    </p:spTree>
    <p:extLst>
      <p:ext uri="{BB962C8B-B14F-4D97-AF65-F5344CB8AC3E}">
        <p14:creationId xmlns:p14="http://schemas.microsoft.com/office/powerpoint/2010/main" val="355710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ing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085" y="3084233"/>
            <a:ext cx="6052369" cy="1149919"/>
          </a:xfrm>
        </p:spPr>
        <p:txBody>
          <a:bodyPr/>
          <a:lstStyle>
            <a:lvl1pPr>
              <a:defRPr>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0085" y="4241244"/>
            <a:ext cx="6052369" cy="1971819"/>
          </a:xfrm>
        </p:spPr>
        <p:txBody>
          <a:bodyPr/>
          <a:lstStyle>
            <a:lvl1pPr marL="0" indent="0" algn="l">
              <a:buNone/>
              <a:defRPr>
                <a:solidFill>
                  <a:srgbClr val="A2A4A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Cover-3.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85201" y="0"/>
            <a:ext cx="360680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8"/>
          <p:cNvSpPr>
            <a:spLocks noGrp="1"/>
          </p:cNvSpPr>
          <p:nvPr>
            <p:ph type="pic" sz="quarter" idx="10"/>
          </p:nvPr>
        </p:nvSpPr>
        <p:spPr>
          <a:xfrm>
            <a:off x="8585200" y="1"/>
            <a:ext cx="3635184" cy="3386665"/>
          </a:xfrm>
        </p:spPr>
        <p:txBody>
          <a:bodyPr rtlCol="0">
            <a:normAutofit/>
          </a:bodyPr>
          <a:lstStyle/>
          <a:p>
            <a:pPr lvl="0"/>
            <a:r>
              <a:rPr lang="en-US" noProof="0" dirty="0" smtClean="0"/>
              <a:t>Drag picture to placeholder or click icon to add</a:t>
            </a:r>
            <a:endParaRPr lang="en-US" noProof="0"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932355" y="1662115"/>
            <a:ext cx="4048109"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27141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5" name="Picture 4" descr="Cover-3.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85201" y="0"/>
            <a:ext cx="360680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932355" y="1662115"/>
            <a:ext cx="4048109"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32355" y="3084233"/>
            <a:ext cx="6061991" cy="1149919"/>
          </a:xfrm>
        </p:spPr>
        <p:txBody>
          <a:bodyPr/>
          <a:lstStyle>
            <a:lvl1pPr>
              <a:defRPr>
                <a:solidFill>
                  <a:srgbClr val="009FDA"/>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32355" y="4241245"/>
            <a:ext cx="6061991" cy="666911"/>
          </a:xfrm>
        </p:spPr>
        <p:txBody>
          <a:bodyPr/>
          <a:lstStyle>
            <a:lvl1pPr marL="0" indent="0" algn="l">
              <a:buNone/>
              <a:defRPr>
                <a:solidFill>
                  <a:schemeClr val="accent6"/>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9" name="Picture Placeholder 8"/>
          <p:cNvSpPr>
            <a:spLocks noGrp="1"/>
          </p:cNvSpPr>
          <p:nvPr>
            <p:ph type="pic" sz="quarter" idx="10"/>
          </p:nvPr>
        </p:nvSpPr>
        <p:spPr>
          <a:xfrm>
            <a:off x="8585200" y="1"/>
            <a:ext cx="3635184" cy="2517776"/>
          </a:xfrm>
        </p:spPr>
        <p:txBody>
          <a:bodyPr rtlCol="0">
            <a:normAutofit/>
          </a:bodyPr>
          <a:lstStyle/>
          <a:p>
            <a:pPr lvl="0"/>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205280045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E098B-A472-4BC1-9FA1-ED6C8EB95166}" type="datetime1">
              <a:rPr lang="en-US" smtClean="0"/>
              <a:t>2/19/15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580155-3645-4FD6-8B88-3D2692ADBA2E}" type="slidenum">
              <a:rPr lang="en-US" smtClean="0"/>
              <a:t>‹#›</a:t>
            </a:fld>
            <a:endParaRPr lang="en-US" dirty="0"/>
          </a:p>
        </p:txBody>
      </p:sp>
    </p:spTree>
    <p:extLst>
      <p:ext uri="{BB962C8B-B14F-4D97-AF65-F5344CB8AC3E}">
        <p14:creationId xmlns:p14="http://schemas.microsoft.com/office/powerpoint/2010/main" val="70805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01395B-B8C3-4C63-8BFF-A4C062BBA5B6}" type="datetime1">
              <a:rPr lang="en-US" smtClean="0"/>
              <a:t>2/19/15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580155-3645-4FD6-8B88-3D2692ADBA2E}" type="slidenum">
              <a:rPr lang="en-US" smtClean="0"/>
              <a:t>‹#›</a:t>
            </a:fld>
            <a:endParaRPr lang="en-US" dirty="0"/>
          </a:p>
        </p:txBody>
      </p:sp>
    </p:spTree>
    <p:extLst>
      <p:ext uri="{BB962C8B-B14F-4D97-AF65-F5344CB8AC3E}">
        <p14:creationId xmlns:p14="http://schemas.microsoft.com/office/powerpoint/2010/main" val="295932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BC0FB7-0744-4B59-A79E-E6FB7C8632DE}" type="datetime1">
              <a:rPr lang="en-US" smtClean="0"/>
              <a:t>2/19/15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580155-3645-4FD6-8B88-3D2692ADBA2E}" type="slidenum">
              <a:rPr lang="en-US" smtClean="0"/>
              <a:t>‹#›</a:t>
            </a:fld>
            <a:endParaRPr lang="en-US" dirty="0"/>
          </a:p>
        </p:txBody>
      </p:sp>
    </p:spTree>
    <p:extLst>
      <p:ext uri="{BB962C8B-B14F-4D97-AF65-F5344CB8AC3E}">
        <p14:creationId xmlns:p14="http://schemas.microsoft.com/office/powerpoint/2010/main" val="212904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B2CEF3-33EC-494D-B979-A01420DEE5E1}" type="datetime1">
              <a:rPr lang="en-US" smtClean="0"/>
              <a:t>2/19/15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580155-3645-4FD6-8B88-3D2692ADBA2E}" type="slidenum">
              <a:rPr lang="en-US" smtClean="0"/>
              <a:t>‹#›</a:t>
            </a:fld>
            <a:endParaRPr lang="en-US" dirty="0"/>
          </a:p>
        </p:txBody>
      </p:sp>
    </p:spTree>
    <p:extLst>
      <p:ext uri="{BB962C8B-B14F-4D97-AF65-F5344CB8AC3E}">
        <p14:creationId xmlns:p14="http://schemas.microsoft.com/office/powerpoint/2010/main" val="288125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6D40D3-7AA0-4EBC-BB84-B99ED1A39015}" type="datetime1">
              <a:rPr lang="en-US" smtClean="0"/>
              <a:t>2/19/15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580155-3645-4FD6-8B88-3D2692ADBA2E}" type="slidenum">
              <a:rPr lang="en-US" smtClean="0"/>
              <a:t>‹#›</a:t>
            </a:fld>
            <a:endParaRPr lang="en-US" dirty="0"/>
          </a:p>
        </p:txBody>
      </p:sp>
    </p:spTree>
    <p:extLst>
      <p:ext uri="{BB962C8B-B14F-4D97-AF65-F5344CB8AC3E}">
        <p14:creationId xmlns:p14="http://schemas.microsoft.com/office/powerpoint/2010/main" val="163983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9C64D-D2C0-493D-9EEE-9B1B50B88199}" type="datetime1">
              <a:rPr lang="en-US" smtClean="0"/>
              <a:t>2/19/15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580155-3645-4FD6-8B88-3D2692ADBA2E}" type="slidenum">
              <a:rPr lang="en-US" smtClean="0"/>
              <a:t>‹#›</a:t>
            </a:fld>
            <a:endParaRPr lang="en-US" dirty="0"/>
          </a:p>
        </p:txBody>
      </p:sp>
    </p:spTree>
    <p:extLst>
      <p:ext uri="{BB962C8B-B14F-4D97-AF65-F5344CB8AC3E}">
        <p14:creationId xmlns:p14="http://schemas.microsoft.com/office/powerpoint/2010/main" val="162362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30102-0DCB-4646-9EC9-D731FC5D1CAB}" type="datetime1">
              <a:rPr lang="en-US" smtClean="0"/>
              <a:t>2/19/15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580155-3645-4FD6-8B88-3D2692ADBA2E}" type="slidenum">
              <a:rPr lang="en-US" smtClean="0"/>
              <a:t>‹#›</a:t>
            </a:fld>
            <a:endParaRPr lang="en-US" dirty="0"/>
          </a:p>
        </p:txBody>
      </p:sp>
    </p:spTree>
    <p:extLst>
      <p:ext uri="{BB962C8B-B14F-4D97-AF65-F5344CB8AC3E}">
        <p14:creationId xmlns:p14="http://schemas.microsoft.com/office/powerpoint/2010/main" val="639896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580E6-6978-4CAA-81A8-EB27F5A9670D}" type="datetime1">
              <a:rPr lang="en-US" smtClean="0"/>
              <a:t>2/19/15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580155-3645-4FD6-8B88-3D2692ADBA2E}" type="slidenum">
              <a:rPr lang="en-US" smtClean="0"/>
              <a:t>‹#›</a:t>
            </a:fld>
            <a:endParaRPr lang="en-US" dirty="0"/>
          </a:p>
        </p:txBody>
      </p:sp>
    </p:spTree>
    <p:extLst>
      <p:ext uri="{BB962C8B-B14F-4D97-AF65-F5344CB8AC3E}">
        <p14:creationId xmlns:p14="http://schemas.microsoft.com/office/powerpoint/2010/main" val="12932182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FBEBA-D3A1-4666-B234-466ED3BFD86B}" type="datetime1">
              <a:rPr lang="en-US" smtClean="0"/>
              <a:t>2/19/15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80155-3645-4FD6-8B88-3D2692ADBA2E}" type="slidenum">
              <a:rPr lang="en-US" smtClean="0"/>
              <a:t>‹#›</a:t>
            </a:fld>
            <a:endParaRPr lang="en-US" dirty="0"/>
          </a:p>
        </p:txBody>
      </p:sp>
    </p:spTree>
    <p:extLst>
      <p:ext uri="{BB962C8B-B14F-4D97-AF65-F5344CB8AC3E}">
        <p14:creationId xmlns:p14="http://schemas.microsoft.com/office/powerpoint/2010/main" val="840280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 Id="rId3"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normAutofit fontScale="90000"/>
          </a:bodyPr>
          <a:lstStyle/>
          <a:p>
            <a:r>
              <a:rPr lang="en-US" dirty="0" smtClean="0">
                <a:latin typeface="Arial" charset="0"/>
              </a:rPr>
              <a:t>The Learning Consortium for the Creative Economy</a:t>
            </a:r>
            <a:endParaRPr lang="en-US" dirty="0">
              <a:latin typeface="Arial" charset="0"/>
            </a:endParaRPr>
          </a:p>
        </p:txBody>
      </p:sp>
      <p:sp>
        <p:nvSpPr>
          <p:cNvPr id="3" name="Subtitle 2"/>
          <p:cNvSpPr>
            <a:spLocks noGrp="1"/>
          </p:cNvSpPr>
          <p:nvPr>
            <p:ph type="subTitle" idx="1"/>
          </p:nvPr>
        </p:nvSpPr>
        <p:spPr>
          <a:xfrm>
            <a:off x="932355" y="4500325"/>
            <a:ext cx="6061991" cy="666911"/>
          </a:xfrm>
        </p:spPr>
        <p:txBody>
          <a:bodyPr rtlCol="0">
            <a:normAutofit fontScale="47500" lnSpcReduction="20000"/>
          </a:bodyPr>
          <a:lstStyle/>
          <a:p>
            <a:pPr>
              <a:buClr>
                <a:schemeClr val="accent4"/>
              </a:buClr>
              <a:defRPr/>
            </a:pPr>
            <a:endParaRPr lang="en-US" dirty="0" smtClean="0">
              <a:solidFill>
                <a:srgbClr val="A4AEB5"/>
              </a:solidFill>
              <a:ea typeface="+mn-ea"/>
              <a:cs typeface="+mn-cs"/>
            </a:endParaRPr>
          </a:p>
          <a:p>
            <a:pPr>
              <a:buClr>
                <a:schemeClr val="accent4"/>
              </a:buClr>
              <a:defRPr/>
            </a:pPr>
            <a:r>
              <a:rPr lang="en-US" sz="5100" dirty="0" smtClean="0">
                <a:solidFill>
                  <a:srgbClr val="A4AEB5"/>
                </a:solidFill>
              </a:rPr>
              <a:t>February 19, 2015</a:t>
            </a:r>
            <a:endParaRPr lang="en-US" dirty="0" smtClean="0">
              <a:solidFill>
                <a:srgbClr val="A4AEB5"/>
              </a:solidFill>
              <a:ea typeface="+mn-ea"/>
              <a:cs typeface="+mn-cs"/>
            </a:endParaRPr>
          </a:p>
        </p:txBody>
      </p:sp>
      <p:pic>
        <p:nvPicPr>
          <p:cNvPr id="13315" name="Picture Placeholder 5"/>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Box 1"/>
          <p:cNvSpPr txBox="1"/>
          <p:nvPr/>
        </p:nvSpPr>
        <p:spPr>
          <a:xfrm>
            <a:off x="2875547" y="5642811"/>
            <a:ext cx="4463716" cy="369332"/>
          </a:xfrm>
          <a:prstGeom prst="rect">
            <a:avLst/>
          </a:prstGeom>
          <a:noFill/>
        </p:spPr>
        <p:txBody>
          <a:bodyPr wrap="square" rtlCol="0">
            <a:spAutoFit/>
          </a:bodyPr>
          <a:lstStyle/>
          <a:p>
            <a:r>
              <a:rPr lang="en-US" dirty="0" smtClean="0"/>
              <a:t>Webinar will start 3 minutes after the hour</a:t>
            </a:r>
            <a:endParaRPr lang="en-US" dirty="0"/>
          </a:p>
        </p:txBody>
      </p:sp>
    </p:spTree>
    <p:extLst>
      <p:ext uri="{BB962C8B-B14F-4D97-AF65-F5344CB8AC3E}">
        <p14:creationId xmlns:p14="http://schemas.microsoft.com/office/powerpoint/2010/main" val="34472722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28616" y="1022684"/>
            <a:ext cx="5938255" cy="4022582"/>
            <a:chOff x="1852190" y="226781"/>
            <a:chExt cx="9404020" cy="6645782"/>
          </a:xfrm>
        </p:grpSpPr>
        <p:grpSp>
          <p:nvGrpSpPr>
            <p:cNvPr id="5" name="Group 4"/>
            <p:cNvGrpSpPr/>
            <p:nvPr/>
          </p:nvGrpSpPr>
          <p:grpSpPr>
            <a:xfrm>
              <a:off x="1852190" y="1124035"/>
              <a:ext cx="9404020" cy="5748528"/>
              <a:chOff x="1852190" y="1124035"/>
              <a:chExt cx="9404020" cy="5748528"/>
            </a:xfrm>
          </p:grpSpPr>
          <p:grpSp>
            <p:nvGrpSpPr>
              <p:cNvPr id="7" name="Group 6"/>
              <p:cNvGrpSpPr/>
              <p:nvPr/>
            </p:nvGrpSpPr>
            <p:grpSpPr>
              <a:xfrm>
                <a:off x="1852190" y="1124035"/>
                <a:ext cx="8475549" cy="1869282"/>
                <a:chOff x="1852190" y="1124035"/>
                <a:chExt cx="8475549" cy="1869282"/>
              </a:xfrm>
            </p:grpSpPr>
            <p:sp>
              <p:nvSpPr>
                <p:cNvPr id="20" name="Rounded Rectangle 19"/>
                <p:cNvSpPr/>
                <p:nvPr/>
              </p:nvSpPr>
              <p:spPr>
                <a:xfrm>
                  <a:off x="5462872" y="1484374"/>
                  <a:ext cx="1900975" cy="1029240"/>
                </a:xfrm>
                <a:prstGeom prst="roundRect">
                  <a:avLst/>
                </a:prstGeom>
                <a:solidFill>
                  <a:srgbClr val="FFFF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bel" panose="020B0503020204020204" pitchFamily="34" charset="0"/>
                    </a:rPr>
                    <a:t>Delighting </a:t>
                  </a:r>
                  <a:r>
                    <a:rPr lang="en-US" sz="1400" b="1" dirty="0">
                      <a:solidFill>
                        <a:schemeClr val="tx1"/>
                      </a:solidFill>
                      <a:latin typeface="Corbel" panose="020B0503020204020204" pitchFamily="34" charset="0"/>
                    </a:rPr>
                    <a:t>customers</a:t>
                  </a:r>
                </a:p>
              </p:txBody>
            </p:sp>
            <p:sp>
              <p:nvSpPr>
                <p:cNvPr id="21" name="TextBox 20"/>
                <p:cNvSpPr txBox="1"/>
                <p:nvPr/>
              </p:nvSpPr>
              <p:spPr>
                <a:xfrm>
                  <a:off x="6129517" y="1124035"/>
                  <a:ext cx="1240269" cy="483881"/>
                </a:xfrm>
                <a:prstGeom prst="rect">
                  <a:avLst/>
                </a:prstGeom>
                <a:noFill/>
              </p:spPr>
              <p:txBody>
                <a:bodyPr wrap="square" rtlCol="0">
                  <a:spAutoFit/>
                </a:bodyPr>
                <a:lstStyle/>
                <a:p>
                  <a:r>
                    <a:rPr lang="en-US" sz="1400" dirty="0">
                      <a:latin typeface="Corbel" panose="020B0503020204020204" pitchFamily="34" charset="0"/>
                      <a:cs typeface="Times New Roman" pitchFamily="18" charset="0"/>
                    </a:rPr>
                    <a:t>Goal</a:t>
                  </a:r>
                  <a:endParaRPr lang="en-US" sz="1600" dirty="0">
                    <a:latin typeface="Corbel" panose="020B0503020204020204" pitchFamily="34" charset="0"/>
                    <a:cs typeface="Times New Roman" pitchFamily="18" charset="0"/>
                  </a:endParaRPr>
                </a:p>
              </p:txBody>
            </p:sp>
            <p:sp>
              <p:nvSpPr>
                <p:cNvPr id="22" name="Freeform 20"/>
                <p:cNvSpPr>
                  <a:spLocks/>
                </p:cNvSpPr>
                <p:nvPr/>
              </p:nvSpPr>
              <p:spPr bwMode="auto">
                <a:xfrm rot="7550625" flipH="1">
                  <a:off x="7676970" y="1705656"/>
                  <a:ext cx="451484" cy="1280773"/>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3333FF"/>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050" dirty="0">
                    <a:latin typeface="Corbel" panose="020B0503020204020204" pitchFamily="34" charset="0"/>
                  </a:endParaRPr>
                </a:p>
              </p:txBody>
            </p:sp>
            <p:sp>
              <p:nvSpPr>
                <p:cNvPr id="23" name="Freeform 20"/>
                <p:cNvSpPr>
                  <a:spLocks/>
                </p:cNvSpPr>
                <p:nvPr/>
              </p:nvSpPr>
              <p:spPr bwMode="auto">
                <a:xfrm rot="4204356" flipH="1">
                  <a:off x="4580119" y="1756750"/>
                  <a:ext cx="451484" cy="1298213"/>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3333FF"/>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050" dirty="0">
                    <a:latin typeface="Corbel" panose="020B0503020204020204" pitchFamily="34" charset="0"/>
                  </a:endParaRPr>
                </a:p>
              </p:txBody>
            </p:sp>
            <p:sp>
              <p:nvSpPr>
                <p:cNvPr id="24" name="TextBox 23"/>
                <p:cNvSpPr txBox="1"/>
                <p:nvPr/>
              </p:nvSpPr>
              <p:spPr>
                <a:xfrm>
                  <a:off x="9087468" y="2364390"/>
                  <a:ext cx="1240271" cy="483881"/>
                </a:xfrm>
                <a:prstGeom prst="rect">
                  <a:avLst/>
                </a:prstGeom>
                <a:noFill/>
              </p:spPr>
              <p:txBody>
                <a:bodyPr wrap="square" rtlCol="0">
                  <a:spAutoFit/>
                </a:bodyPr>
                <a:lstStyle/>
                <a:p>
                  <a:r>
                    <a:rPr lang="en-US" sz="1400" dirty="0">
                      <a:latin typeface="Corbel" panose="020B0503020204020204" pitchFamily="34" charset="0"/>
                      <a:cs typeface="Times New Roman" pitchFamily="18" charset="0"/>
                    </a:rPr>
                    <a:t>Role</a:t>
                  </a:r>
                  <a:endParaRPr lang="en-US" sz="1600" dirty="0">
                    <a:latin typeface="Corbel" panose="020B0503020204020204" pitchFamily="34" charset="0"/>
                    <a:cs typeface="Times New Roman" pitchFamily="18" charset="0"/>
                  </a:endParaRPr>
                </a:p>
              </p:txBody>
            </p:sp>
            <p:sp>
              <p:nvSpPr>
                <p:cNvPr id="25" name="TextBox 24"/>
                <p:cNvSpPr txBox="1"/>
                <p:nvPr/>
              </p:nvSpPr>
              <p:spPr>
                <a:xfrm>
                  <a:off x="1852190" y="2509436"/>
                  <a:ext cx="2484785" cy="483881"/>
                </a:xfrm>
                <a:prstGeom prst="rect">
                  <a:avLst/>
                </a:prstGeom>
                <a:noFill/>
              </p:spPr>
              <p:txBody>
                <a:bodyPr wrap="square" rtlCol="0">
                  <a:spAutoFit/>
                </a:bodyPr>
                <a:lstStyle/>
                <a:p>
                  <a:pPr algn="ctr"/>
                  <a:r>
                    <a:rPr lang="en-US" sz="1400" dirty="0">
                      <a:latin typeface="Corbel" panose="020B0503020204020204" pitchFamily="34" charset="0"/>
                      <a:cs typeface="Times New Roman" pitchFamily="18" charset="0"/>
                    </a:rPr>
                    <a:t>Communications </a:t>
                  </a:r>
                  <a:endParaRPr lang="en-US" sz="1600" dirty="0">
                    <a:latin typeface="Corbel" panose="020B0503020204020204" pitchFamily="34" charset="0"/>
                    <a:cs typeface="Times New Roman" pitchFamily="18" charset="0"/>
                  </a:endParaRPr>
                </a:p>
              </p:txBody>
            </p:sp>
          </p:grpSp>
          <p:grpSp>
            <p:nvGrpSpPr>
              <p:cNvPr id="8" name="Group 7"/>
              <p:cNvGrpSpPr/>
              <p:nvPr/>
            </p:nvGrpSpPr>
            <p:grpSpPr>
              <a:xfrm>
                <a:off x="2112210" y="2796725"/>
                <a:ext cx="9144000" cy="4075838"/>
                <a:chOff x="2112210" y="2796725"/>
                <a:chExt cx="9144000" cy="4075838"/>
              </a:xfrm>
            </p:grpSpPr>
            <p:sp>
              <p:nvSpPr>
                <p:cNvPr id="9" name="Rounded Rectangle 8"/>
                <p:cNvSpPr/>
                <p:nvPr/>
              </p:nvSpPr>
              <p:spPr>
                <a:xfrm>
                  <a:off x="7934140" y="2796725"/>
                  <a:ext cx="2281170" cy="8005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orbel" panose="020B0503020204020204" pitchFamily="34" charset="0"/>
                    </a:rPr>
                    <a:t>From controller </a:t>
                  </a:r>
                  <a:br>
                    <a:rPr lang="en-US" sz="1200" b="1" dirty="0">
                      <a:solidFill>
                        <a:schemeClr val="tx1"/>
                      </a:solidFill>
                      <a:latin typeface="Corbel" panose="020B0503020204020204" pitchFamily="34" charset="0"/>
                    </a:rPr>
                  </a:br>
                  <a:r>
                    <a:rPr lang="en-US" sz="1200" b="1" dirty="0">
                      <a:solidFill>
                        <a:schemeClr val="tx1"/>
                      </a:solidFill>
                      <a:latin typeface="Corbel" panose="020B0503020204020204" pitchFamily="34" charset="0"/>
                    </a:rPr>
                    <a:t>to enabler</a:t>
                  </a:r>
                </a:p>
              </p:txBody>
            </p:sp>
            <p:sp>
              <p:nvSpPr>
                <p:cNvPr id="10" name="Rounded Rectangle 9"/>
                <p:cNvSpPr/>
                <p:nvPr/>
              </p:nvSpPr>
              <p:spPr>
                <a:xfrm>
                  <a:off x="7363847" y="4740843"/>
                  <a:ext cx="2598000" cy="628980"/>
                </a:xfrm>
                <a:prstGeom prst="roundRect">
                  <a:avLst>
                    <a:gd name="adj" fmla="val 109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orbel" panose="020B0503020204020204" pitchFamily="34" charset="0"/>
                    </a:rPr>
                    <a:t>From bureaucracy to </a:t>
                  </a:r>
                  <a:br>
                    <a:rPr lang="en-US" sz="1200" b="1" dirty="0">
                      <a:solidFill>
                        <a:schemeClr val="tx1"/>
                      </a:solidFill>
                      <a:latin typeface="Corbel" panose="020B0503020204020204" pitchFamily="34" charset="0"/>
                    </a:rPr>
                  </a:br>
                  <a:r>
                    <a:rPr lang="en-US" sz="1200" b="1" dirty="0">
                      <a:solidFill>
                        <a:schemeClr val="tx1"/>
                      </a:solidFill>
                      <a:latin typeface="Corbel" panose="020B0503020204020204" pitchFamily="34" charset="0"/>
                    </a:rPr>
                    <a:t>Agile, Scrum, Lean</a:t>
                  </a:r>
                </a:p>
              </p:txBody>
            </p:sp>
            <p:sp>
              <p:nvSpPr>
                <p:cNvPr id="11" name="Rounded Rectangle 10"/>
                <p:cNvSpPr/>
                <p:nvPr/>
              </p:nvSpPr>
              <p:spPr>
                <a:xfrm>
                  <a:off x="3435165" y="2964081"/>
                  <a:ext cx="2232487" cy="7433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orbel" panose="020B0503020204020204" pitchFamily="34" charset="0"/>
                    </a:rPr>
                    <a:t>From command to conversations</a:t>
                  </a:r>
                </a:p>
              </p:txBody>
            </p:sp>
            <p:sp>
              <p:nvSpPr>
                <p:cNvPr id="12" name="Freeform 20"/>
                <p:cNvSpPr>
                  <a:spLocks/>
                </p:cNvSpPr>
                <p:nvPr/>
              </p:nvSpPr>
              <p:spPr bwMode="auto">
                <a:xfrm rot="11144470" flipH="1">
                  <a:off x="9152034" y="3453608"/>
                  <a:ext cx="687279" cy="1242119"/>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3333FF"/>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050" dirty="0">
                    <a:latin typeface="Corbel" panose="020B0503020204020204" pitchFamily="34" charset="0"/>
                  </a:endParaRPr>
                </a:p>
              </p:txBody>
            </p:sp>
            <p:sp>
              <p:nvSpPr>
                <p:cNvPr id="13" name="Rounded Rectangle 12"/>
                <p:cNvSpPr/>
                <p:nvPr/>
              </p:nvSpPr>
              <p:spPr>
                <a:xfrm>
                  <a:off x="4096642" y="4794537"/>
                  <a:ext cx="1647512" cy="628980"/>
                </a:xfrm>
                <a:prstGeom prst="roundRect">
                  <a:avLst>
                    <a:gd name="adj" fmla="val 109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orbel" panose="020B0503020204020204" pitchFamily="34" charset="0"/>
                    </a:rPr>
                    <a:t>From value to values</a:t>
                  </a:r>
                </a:p>
              </p:txBody>
            </p:sp>
            <p:sp>
              <p:nvSpPr>
                <p:cNvPr id="14" name="Freeform 20"/>
                <p:cNvSpPr>
                  <a:spLocks/>
                </p:cNvSpPr>
                <p:nvPr/>
              </p:nvSpPr>
              <p:spPr bwMode="auto">
                <a:xfrm rot="16200000" flipH="1">
                  <a:off x="6320978" y="4505531"/>
                  <a:ext cx="451484" cy="2294428"/>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3333FF"/>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050" dirty="0">
                    <a:latin typeface="Corbel" panose="020B0503020204020204" pitchFamily="34" charset="0"/>
                  </a:endParaRPr>
                </a:p>
              </p:txBody>
            </p:sp>
            <p:sp>
              <p:nvSpPr>
                <p:cNvPr id="15" name="Freeform 20"/>
                <p:cNvSpPr>
                  <a:spLocks/>
                </p:cNvSpPr>
                <p:nvPr/>
              </p:nvSpPr>
              <p:spPr bwMode="auto">
                <a:xfrm rot="20639859" flipH="1">
                  <a:off x="3879822" y="3519635"/>
                  <a:ext cx="500327" cy="1315139"/>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3333FF"/>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050" dirty="0">
                    <a:latin typeface="Corbel" panose="020B0503020204020204" pitchFamily="34" charset="0"/>
                  </a:endParaRPr>
                </a:p>
              </p:txBody>
            </p:sp>
            <p:sp>
              <p:nvSpPr>
                <p:cNvPr id="16" name="TextBox 15"/>
                <p:cNvSpPr txBox="1"/>
                <p:nvPr/>
              </p:nvSpPr>
              <p:spPr>
                <a:xfrm>
                  <a:off x="8065509" y="5372245"/>
                  <a:ext cx="2142080" cy="483881"/>
                </a:xfrm>
                <a:prstGeom prst="rect">
                  <a:avLst/>
                </a:prstGeom>
                <a:noFill/>
              </p:spPr>
              <p:txBody>
                <a:bodyPr wrap="square" rtlCol="0">
                  <a:spAutoFit/>
                </a:bodyPr>
                <a:lstStyle/>
                <a:p>
                  <a:r>
                    <a:rPr lang="en-US" sz="1400" dirty="0">
                      <a:latin typeface="Corbel" panose="020B0503020204020204" pitchFamily="34" charset="0"/>
                      <a:cs typeface="Times New Roman" pitchFamily="18" charset="0"/>
                    </a:rPr>
                    <a:t>Coordination</a:t>
                  </a:r>
                  <a:endParaRPr lang="en-US" sz="1600" dirty="0">
                    <a:latin typeface="Corbel" panose="020B0503020204020204" pitchFamily="34" charset="0"/>
                    <a:cs typeface="Times New Roman" pitchFamily="18" charset="0"/>
                  </a:endParaRPr>
                </a:p>
              </p:txBody>
            </p:sp>
            <p:sp>
              <p:nvSpPr>
                <p:cNvPr id="17" name="TextBox 16"/>
                <p:cNvSpPr txBox="1"/>
                <p:nvPr/>
              </p:nvSpPr>
              <p:spPr>
                <a:xfrm>
                  <a:off x="3608257" y="5404807"/>
                  <a:ext cx="2142080" cy="483881"/>
                </a:xfrm>
                <a:prstGeom prst="rect">
                  <a:avLst/>
                </a:prstGeom>
                <a:noFill/>
              </p:spPr>
              <p:txBody>
                <a:bodyPr wrap="square" rtlCol="0">
                  <a:spAutoFit/>
                </a:bodyPr>
                <a:lstStyle/>
                <a:p>
                  <a:pPr algn="ctr"/>
                  <a:r>
                    <a:rPr lang="en-US" sz="1400" dirty="0">
                      <a:latin typeface="Corbel" panose="020B0503020204020204" pitchFamily="34" charset="0"/>
                      <a:cs typeface="Times New Roman" pitchFamily="18" charset="0"/>
                    </a:rPr>
                    <a:t>Values</a:t>
                  </a:r>
                  <a:endParaRPr lang="en-US" sz="1600" dirty="0">
                    <a:latin typeface="Corbel" panose="020B0503020204020204" pitchFamily="34" charset="0"/>
                    <a:cs typeface="Times New Roman" pitchFamily="18" charset="0"/>
                  </a:endParaRPr>
                </a:p>
              </p:txBody>
            </p:sp>
            <p:sp>
              <p:nvSpPr>
                <p:cNvPr id="18" name="TextBox 17"/>
                <p:cNvSpPr txBox="1"/>
                <p:nvPr/>
              </p:nvSpPr>
              <p:spPr>
                <a:xfrm>
                  <a:off x="2856374" y="6291907"/>
                  <a:ext cx="8399836" cy="580656"/>
                </a:xfrm>
                <a:prstGeom prst="rect">
                  <a:avLst/>
                </a:prstGeom>
                <a:noFill/>
              </p:spPr>
              <p:txBody>
                <a:bodyPr wrap="square" rtlCol="0">
                  <a:spAutoFit/>
                </a:bodyPr>
                <a:lstStyle/>
                <a:p>
                  <a:pPr algn="ctr"/>
                  <a:r>
                    <a:rPr lang="en-US" b="1" dirty="0">
                      <a:latin typeface="Corbel" panose="020B0503020204020204" pitchFamily="34" charset="0"/>
                    </a:rPr>
                    <a:t>The elements are interlocking</a:t>
                  </a:r>
                </a:p>
              </p:txBody>
            </p:sp>
            <p:sp>
              <p:nvSpPr>
                <p:cNvPr id="19" name="TextBox 18"/>
                <p:cNvSpPr txBox="1"/>
                <p:nvPr/>
              </p:nvSpPr>
              <p:spPr>
                <a:xfrm>
                  <a:off x="2112210" y="4700730"/>
                  <a:ext cx="2067119" cy="907275"/>
                </a:xfrm>
                <a:prstGeom prst="rect">
                  <a:avLst/>
                </a:prstGeom>
                <a:noFill/>
              </p:spPr>
              <p:txBody>
                <a:bodyPr wrap="square" rtlCol="0">
                  <a:spAutoFit/>
                </a:bodyPr>
                <a:lstStyle/>
                <a:p>
                  <a:pPr algn="ctr"/>
                  <a:r>
                    <a:rPr lang="en-US" sz="1050" dirty="0">
                      <a:solidFill>
                        <a:srgbClr val="0070C0"/>
                      </a:solidFill>
                      <a:latin typeface="Corbel" panose="020B0503020204020204" pitchFamily="34" charset="0"/>
                      <a:cs typeface="Times New Roman" pitchFamily="18" charset="0"/>
                    </a:rPr>
                    <a:t>Transparency</a:t>
                  </a:r>
                  <a:br>
                    <a:rPr lang="en-US" sz="1050" dirty="0">
                      <a:solidFill>
                        <a:srgbClr val="0070C0"/>
                      </a:solidFill>
                      <a:latin typeface="Corbel" panose="020B0503020204020204" pitchFamily="34" charset="0"/>
                      <a:cs typeface="Times New Roman" pitchFamily="18" charset="0"/>
                    </a:rPr>
                  </a:br>
                  <a:r>
                    <a:rPr lang="en-US" sz="1050" dirty="0">
                      <a:solidFill>
                        <a:srgbClr val="0070C0"/>
                      </a:solidFill>
                      <a:latin typeface="Corbel" panose="020B0503020204020204" pitchFamily="34" charset="0"/>
                      <a:cs typeface="Times New Roman" pitchFamily="18" charset="0"/>
                    </a:rPr>
                    <a:t>Improvement</a:t>
                  </a:r>
                  <a:br>
                    <a:rPr lang="en-US" sz="1050" dirty="0">
                      <a:solidFill>
                        <a:srgbClr val="0070C0"/>
                      </a:solidFill>
                      <a:latin typeface="Corbel" panose="020B0503020204020204" pitchFamily="34" charset="0"/>
                      <a:cs typeface="Times New Roman" pitchFamily="18" charset="0"/>
                    </a:rPr>
                  </a:br>
                  <a:r>
                    <a:rPr lang="en-US" sz="1050" dirty="0">
                      <a:solidFill>
                        <a:srgbClr val="0070C0"/>
                      </a:solidFill>
                      <a:latin typeface="Corbel" panose="020B0503020204020204" pitchFamily="34" charset="0"/>
                      <a:cs typeface="Times New Roman" pitchFamily="18" charset="0"/>
                    </a:rPr>
                    <a:t>Sustainability</a:t>
                  </a:r>
                </a:p>
              </p:txBody>
            </p:sp>
          </p:grpSp>
        </p:grpSp>
        <p:sp>
          <p:nvSpPr>
            <p:cNvPr id="6" name="TextBox 5"/>
            <p:cNvSpPr txBox="1"/>
            <p:nvPr/>
          </p:nvSpPr>
          <p:spPr>
            <a:xfrm>
              <a:off x="2815308" y="226781"/>
              <a:ext cx="7196100" cy="919371"/>
            </a:xfrm>
            <a:prstGeom prst="rect">
              <a:avLst/>
            </a:prstGeom>
            <a:noFill/>
          </p:spPr>
          <p:txBody>
            <a:bodyPr wrap="square" rtlCol="0">
              <a:spAutoFit/>
            </a:bodyPr>
            <a:lstStyle/>
            <a:p>
              <a:pPr algn="ctr"/>
              <a:r>
                <a:rPr lang="en-US" sz="3200" dirty="0" smtClean="0"/>
                <a:t>The Creative Economy</a:t>
              </a:r>
              <a:endParaRPr lang="en-US" sz="3200" dirty="0"/>
            </a:p>
          </p:txBody>
        </p:sp>
      </p:grpSp>
      <p:sp>
        <p:nvSpPr>
          <p:cNvPr id="26" name="Rounded Rectangle 25"/>
          <p:cNvSpPr/>
          <p:nvPr/>
        </p:nvSpPr>
        <p:spPr>
          <a:xfrm>
            <a:off x="6328616" y="915913"/>
            <a:ext cx="5690936" cy="42696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152393" y="1008153"/>
            <a:ext cx="5690936" cy="42696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ntent Placeholder 2"/>
          <p:cNvSpPr txBox="1">
            <a:spLocks/>
          </p:cNvSpPr>
          <p:nvPr/>
        </p:nvSpPr>
        <p:spPr>
          <a:xfrm>
            <a:off x="-840543" y="2783477"/>
            <a:ext cx="8344232" cy="33934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 </a:t>
            </a:r>
            <a:endParaRPr lang="en-US" dirty="0"/>
          </a:p>
        </p:txBody>
      </p:sp>
      <p:grpSp>
        <p:nvGrpSpPr>
          <p:cNvPr id="29" name="Group 28"/>
          <p:cNvGrpSpPr/>
          <p:nvPr/>
        </p:nvGrpSpPr>
        <p:grpSpPr>
          <a:xfrm>
            <a:off x="458167" y="1883139"/>
            <a:ext cx="5102732" cy="3110450"/>
            <a:chOff x="838200" y="825851"/>
            <a:chExt cx="7431243" cy="4976113"/>
          </a:xfrm>
        </p:grpSpPr>
        <p:sp>
          <p:nvSpPr>
            <p:cNvPr id="30" name="Rounded Rectangle 29"/>
            <p:cNvSpPr/>
            <p:nvPr/>
          </p:nvSpPr>
          <p:spPr>
            <a:xfrm>
              <a:off x="5943600" y="2567923"/>
              <a:ext cx="2133600" cy="90054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Managers are controllers </a:t>
              </a:r>
              <a:br>
                <a:rPr lang="en-US" sz="1200" dirty="0">
                  <a:solidFill>
                    <a:schemeClr val="bg1"/>
                  </a:solidFill>
                </a:rPr>
              </a:br>
              <a:r>
                <a:rPr lang="en-US" sz="1200" dirty="0">
                  <a:solidFill>
                    <a:schemeClr val="bg1"/>
                  </a:solidFill>
                </a:rPr>
                <a:t>of </a:t>
              </a:r>
              <a:r>
                <a:rPr lang="en-US" sz="1200" dirty="0" smtClean="0">
                  <a:solidFill>
                    <a:schemeClr val="bg1"/>
                  </a:solidFill>
                </a:rPr>
                <a:t>individuals</a:t>
              </a:r>
              <a:endParaRPr lang="en-US" sz="1200" dirty="0">
                <a:solidFill>
                  <a:schemeClr val="bg1"/>
                </a:solidFill>
              </a:endParaRPr>
            </a:p>
          </p:txBody>
        </p:sp>
        <p:sp>
          <p:nvSpPr>
            <p:cNvPr id="31" name="Rounded Rectangle 30"/>
            <p:cNvSpPr/>
            <p:nvPr/>
          </p:nvSpPr>
          <p:spPr>
            <a:xfrm>
              <a:off x="5168069" y="4491727"/>
              <a:ext cx="2773822" cy="707572"/>
            </a:xfrm>
            <a:prstGeom prst="roundRect">
              <a:avLst>
                <a:gd name="adj" fmla="val 10909"/>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Bureaucracy:</a:t>
              </a:r>
              <a:br>
                <a:rPr lang="en-US" sz="1400" dirty="0">
                  <a:solidFill>
                    <a:schemeClr val="bg1"/>
                  </a:solidFill>
                </a:rPr>
              </a:br>
              <a:r>
                <a:rPr lang="en-US" sz="1400" dirty="0">
                  <a:solidFill>
                    <a:schemeClr val="bg1"/>
                  </a:solidFill>
                </a:rPr>
                <a:t>rules, plans, reports</a:t>
              </a:r>
            </a:p>
          </p:txBody>
        </p:sp>
        <p:sp>
          <p:nvSpPr>
            <p:cNvPr id="32" name="Rounded Rectangle 31"/>
            <p:cNvSpPr/>
            <p:nvPr/>
          </p:nvSpPr>
          <p:spPr>
            <a:xfrm>
              <a:off x="838200" y="2479848"/>
              <a:ext cx="2097280" cy="836221"/>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Top down commands</a:t>
              </a:r>
            </a:p>
          </p:txBody>
        </p:sp>
        <p:sp>
          <p:nvSpPr>
            <p:cNvPr id="33" name="Freeform 20"/>
            <p:cNvSpPr>
              <a:spLocks/>
            </p:cNvSpPr>
            <p:nvPr/>
          </p:nvSpPr>
          <p:spPr bwMode="auto">
            <a:xfrm rot="7550625" flipH="1">
              <a:off x="6433197" y="1042968"/>
              <a:ext cx="507897" cy="1751081"/>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FF0033"/>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34" name="Freeform 20"/>
            <p:cNvSpPr>
              <a:spLocks/>
            </p:cNvSpPr>
            <p:nvPr/>
          </p:nvSpPr>
          <p:spPr bwMode="auto">
            <a:xfrm rot="11144470" flipH="1">
              <a:off x="7535651" y="3180948"/>
              <a:ext cx="733792" cy="1397323"/>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FF0033"/>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35" name="Freeform 20"/>
            <p:cNvSpPr>
              <a:spLocks/>
            </p:cNvSpPr>
            <p:nvPr/>
          </p:nvSpPr>
          <p:spPr bwMode="auto">
            <a:xfrm rot="4204356" flipH="1">
              <a:off x="2047711" y="1207571"/>
              <a:ext cx="507897" cy="1386070"/>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FF0033"/>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36" name="Rounded Rectangle 35"/>
            <p:cNvSpPr/>
            <p:nvPr/>
          </p:nvSpPr>
          <p:spPr>
            <a:xfrm>
              <a:off x="1379434" y="4491727"/>
              <a:ext cx="1759009" cy="707572"/>
            </a:xfrm>
            <a:prstGeom prst="roundRect">
              <a:avLst>
                <a:gd name="adj" fmla="val 10909"/>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Efficiency, cost cutting</a:t>
              </a:r>
            </a:p>
          </p:txBody>
        </p:sp>
        <p:sp>
          <p:nvSpPr>
            <p:cNvPr id="37" name="Freeform 20"/>
            <p:cNvSpPr>
              <a:spLocks/>
            </p:cNvSpPr>
            <p:nvPr/>
          </p:nvSpPr>
          <p:spPr bwMode="auto">
            <a:xfrm rot="16200000" flipH="1">
              <a:off x="4026735" y="4323163"/>
              <a:ext cx="507897" cy="2449706"/>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FF0033"/>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38" name="Freeform 20"/>
            <p:cNvSpPr>
              <a:spLocks/>
            </p:cNvSpPr>
            <p:nvPr/>
          </p:nvSpPr>
          <p:spPr bwMode="auto">
            <a:xfrm rot="20639859" flipH="1">
              <a:off x="879378" y="3239433"/>
              <a:ext cx="534187" cy="1479468"/>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FF0033"/>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39" name="Rounded Rectangle 38"/>
            <p:cNvSpPr/>
            <p:nvPr/>
          </p:nvSpPr>
          <p:spPr>
            <a:xfrm>
              <a:off x="3138443" y="825851"/>
              <a:ext cx="2858840" cy="1041796"/>
            </a:xfrm>
            <a:prstGeom prst="roundRect">
              <a:avLst/>
            </a:prstGeom>
            <a:solidFill>
              <a:schemeClr val="tx2">
                <a:lumMod val="60000"/>
                <a:lumOff val="40000"/>
              </a:schemeClr>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Make money for </a:t>
              </a:r>
              <a:r>
                <a:rPr lang="en-US" sz="1400" dirty="0" smtClean="0"/>
                <a:t>shareholders</a:t>
              </a:r>
              <a:endParaRPr lang="en-US" sz="1100" dirty="0"/>
            </a:p>
          </p:txBody>
        </p:sp>
      </p:grpSp>
      <p:grpSp>
        <p:nvGrpSpPr>
          <p:cNvPr id="40" name="Group 39"/>
          <p:cNvGrpSpPr/>
          <p:nvPr/>
        </p:nvGrpSpPr>
        <p:grpSpPr>
          <a:xfrm>
            <a:off x="486443" y="2396205"/>
            <a:ext cx="5074457" cy="2597385"/>
            <a:chOff x="2241266" y="1712625"/>
            <a:chExt cx="5647177" cy="3268819"/>
          </a:xfrm>
        </p:grpSpPr>
        <p:sp>
          <p:nvSpPr>
            <p:cNvPr id="41" name="Freeform 40"/>
            <p:cNvSpPr>
              <a:spLocks/>
            </p:cNvSpPr>
            <p:nvPr/>
          </p:nvSpPr>
          <p:spPr bwMode="auto">
            <a:xfrm rot="7550625" flipH="1">
              <a:off x="6479546" y="1257430"/>
              <a:ext cx="399543" cy="1338102"/>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chemeClr val="tx2">
                <a:lumMod val="60000"/>
                <a:lumOff val="40000"/>
              </a:schemeClr>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42" name="Freeform 20"/>
            <p:cNvSpPr>
              <a:spLocks/>
            </p:cNvSpPr>
            <p:nvPr/>
          </p:nvSpPr>
          <p:spPr bwMode="auto">
            <a:xfrm rot="11144470" flipH="1">
              <a:off x="7327710" y="2919593"/>
              <a:ext cx="560733" cy="1099220"/>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chemeClr val="tx2">
                <a:lumMod val="60000"/>
                <a:lumOff val="40000"/>
              </a:schemeClr>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43" name="Freeform 20"/>
            <p:cNvSpPr>
              <a:spLocks/>
            </p:cNvSpPr>
            <p:nvPr/>
          </p:nvSpPr>
          <p:spPr bwMode="auto">
            <a:xfrm rot="4204356" flipH="1">
              <a:off x="3128343" y="1382809"/>
              <a:ext cx="399543" cy="1059176"/>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chemeClr val="tx2">
                <a:lumMod val="60000"/>
                <a:lumOff val="40000"/>
              </a:schemeClr>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44" name="Freeform 20"/>
            <p:cNvSpPr>
              <a:spLocks/>
            </p:cNvSpPr>
            <p:nvPr/>
          </p:nvSpPr>
          <p:spPr bwMode="auto">
            <a:xfrm rot="16200000" flipH="1">
              <a:off x="4640630" y="3845692"/>
              <a:ext cx="399543" cy="1871962"/>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chemeClr val="tx2">
                <a:lumMod val="60000"/>
                <a:lumOff val="40000"/>
              </a:schemeClr>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45" name="Freeform 20"/>
            <p:cNvSpPr>
              <a:spLocks/>
            </p:cNvSpPr>
            <p:nvPr/>
          </p:nvSpPr>
          <p:spPr bwMode="auto">
            <a:xfrm rot="20639859" flipH="1">
              <a:off x="2241266" y="2965601"/>
              <a:ext cx="408203" cy="1163840"/>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chemeClr val="tx2">
                <a:lumMod val="60000"/>
                <a:lumOff val="40000"/>
              </a:schemeClr>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grpSp>
      <p:grpSp>
        <p:nvGrpSpPr>
          <p:cNvPr id="46" name="Group 45"/>
          <p:cNvGrpSpPr/>
          <p:nvPr/>
        </p:nvGrpSpPr>
        <p:grpSpPr>
          <a:xfrm>
            <a:off x="772002" y="1395824"/>
            <a:ext cx="4251602" cy="2734785"/>
            <a:chOff x="2875435" y="1125585"/>
            <a:chExt cx="4731454" cy="3441741"/>
          </a:xfrm>
        </p:grpSpPr>
        <p:sp>
          <p:nvSpPr>
            <p:cNvPr id="47" name="TextBox 46"/>
            <p:cNvSpPr txBox="1"/>
            <p:nvPr/>
          </p:nvSpPr>
          <p:spPr>
            <a:xfrm>
              <a:off x="4989520" y="1125585"/>
              <a:ext cx="1066800" cy="372676"/>
            </a:xfrm>
            <a:prstGeom prst="rect">
              <a:avLst/>
            </a:prstGeom>
            <a:noFill/>
          </p:spPr>
          <p:txBody>
            <a:bodyPr wrap="square" rtlCol="0">
              <a:spAutoFit/>
            </a:bodyPr>
            <a:lstStyle/>
            <a:p>
              <a:r>
                <a:rPr lang="en-US" sz="1600" dirty="0">
                  <a:latin typeface="Corbel" panose="020B0503020204020204" pitchFamily="34" charset="0"/>
                  <a:cs typeface="Times New Roman" pitchFamily="18" charset="0"/>
                </a:rPr>
                <a:t>Goal</a:t>
              </a:r>
              <a:endParaRPr lang="en-US" sz="4000" dirty="0">
                <a:latin typeface="Corbel" panose="020B0503020204020204" pitchFamily="34" charset="0"/>
                <a:cs typeface="Times New Roman" pitchFamily="18" charset="0"/>
              </a:endParaRPr>
            </a:p>
          </p:txBody>
        </p:sp>
        <p:sp>
          <p:nvSpPr>
            <p:cNvPr id="48" name="TextBox 47"/>
            <p:cNvSpPr txBox="1"/>
            <p:nvPr/>
          </p:nvSpPr>
          <p:spPr>
            <a:xfrm>
              <a:off x="6529796" y="2702374"/>
              <a:ext cx="1066800" cy="372676"/>
            </a:xfrm>
            <a:prstGeom prst="rect">
              <a:avLst/>
            </a:prstGeom>
            <a:noFill/>
          </p:spPr>
          <p:txBody>
            <a:bodyPr wrap="square" rtlCol="0">
              <a:spAutoFit/>
            </a:bodyPr>
            <a:lstStyle/>
            <a:p>
              <a:r>
                <a:rPr lang="en-US" sz="1600" dirty="0">
                  <a:latin typeface="Corbel" panose="020B0503020204020204" pitchFamily="34" charset="0"/>
                  <a:cs typeface="Times New Roman" pitchFamily="18" charset="0"/>
                </a:rPr>
                <a:t>Role</a:t>
              </a:r>
              <a:endParaRPr lang="en-US" sz="4000" dirty="0">
                <a:latin typeface="Corbel" panose="020B0503020204020204" pitchFamily="34" charset="0"/>
                <a:cs typeface="Times New Roman" pitchFamily="18" charset="0"/>
              </a:endParaRPr>
            </a:p>
          </p:txBody>
        </p:sp>
        <p:sp>
          <p:nvSpPr>
            <p:cNvPr id="49" name="TextBox 48"/>
            <p:cNvSpPr txBox="1"/>
            <p:nvPr/>
          </p:nvSpPr>
          <p:spPr>
            <a:xfrm>
              <a:off x="6082891" y="4194650"/>
              <a:ext cx="1523998" cy="372676"/>
            </a:xfrm>
            <a:prstGeom prst="rect">
              <a:avLst/>
            </a:prstGeom>
            <a:noFill/>
          </p:spPr>
          <p:txBody>
            <a:bodyPr wrap="square" rtlCol="0">
              <a:spAutoFit/>
            </a:bodyPr>
            <a:lstStyle/>
            <a:p>
              <a:r>
                <a:rPr lang="en-US" sz="1600" dirty="0">
                  <a:latin typeface="Corbel" panose="020B0503020204020204" pitchFamily="34" charset="0"/>
                  <a:cs typeface="Times New Roman" pitchFamily="18" charset="0"/>
                </a:rPr>
                <a:t>Coordination</a:t>
              </a:r>
              <a:endParaRPr lang="en-US" sz="4000" dirty="0">
                <a:latin typeface="Corbel" panose="020B0503020204020204" pitchFamily="34" charset="0"/>
                <a:cs typeface="Times New Roman" pitchFamily="18" charset="0"/>
              </a:endParaRPr>
            </a:p>
          </p:txBody>
        </p:sp>
        <p:sp>
          <p:nvSpPr>
            <p:cNvPr id="51" name="TextBox 50"/>
            <p:cNvSpPr txBox="1"/>
            <p:nvPr/>
          </p:nvSpPr>
          <p:spPr>
            <a:xfrm>
              <a:off x="2875435" y="3702871"/>
              <a:ext cx="1704322" cy="387339"/>
            </a:xfrm>
            <a:prstGeom prst="rect">
              <a:avLst/>
            </a:prstGeom>
            <a:noFill/>
          </p:spPr>
          <p:txBody>
            <a:bodyPr wrap="square" rtlCol="0">
              <a:spAutoFit/>
            </a:bodyPr>
            <a:lstStyle/>
            <a:p>
              <a:r>
                <a:rPr lang="en-US" sz="1400" dirty="0">
                  <a:latin typeface="Corbel" panose="020B0503020204020204" pitchFamily="34" charset="0"/>
                  <a:cs typeface="Times New Roman" pitchFamily="18" charset="0"/>
                </a:rPr>
                <a:t>Communications</a:t>
              </a:r>
              <a:endParaRPr lang="en-US" sz="3200" dirty="0">
                <a:latin typeface="Corbel" panose="020B0503020204020204" pitchFamily="34" charset="0"/>
                <a:cs typeface="Times New Roman" pitchFamily="18" charset="0"/>
              </a:endParaRPr>
            </a:p>
          </p:txBody>
        </p:sp>
      </p:grpSp>
      <p:sp>
        <p:nvSpPr>
          <p:cNvPr id="52" name="Rectangle 51"/>
          <p:cNvSpPr/>
          <p:nvPr/>
        </p:nvSpPr>
        <p:spPr>
          <a:xfrm>
            <a:off x="409068" y="996666"/>
            <a:ext cx="5026633" cy="584775"/>
          </a:xfrm>
          <a:prstGeom prst="rect">
            <a:avLst/>
          </a:prstGeom>
        </p:spPr>
        <p:txBody>
          <a:bodyPr wrap="square">
            <a:spAutoFit/>
          </a:bodyPr>
          <a:lstStyle/>
          <a:p>
            <a:pPr algn="ctr"/>
            <a:r>
              <a:rPr lang="en-US" sz="3200" dirty="0" smtClean="0"/>
              <a:t>Traditional Management</a:t>
            </a:r>
            <a:endParaRPr lang="en-US" sz="3200" dirty="0"/>
          </a:p>
        </p:txBody>
      </p:sp>
      <p:sp>
        <p:nvSpPr>
          <p:cNvPr id="53" name="TextBox 52"/>
          <p:cNvSpPr txBox="1"/>
          <p:nvPr/>
        </p:nvSpPr>
        <p:spPr>
          <a:xfrm>
            <a:off x="419070" y="4610053"/>
            <a:ext cx="1352636" cy="292885"/>
          </a:xfrm>
          <a:prstGeom prst="rect">
            <a:avLst/>
          </a:prstGeom>
          <a:noFill/>
        </p:spPr>
        <p:txBody>
          <a:bodyPr wrap="square" rtlCol="0">
            <a:spAutoFit/>
          </a:bodyPr>
          <a:lstStyle/>
          <a:p>
            <a:pPr algn="ctr"/>
            <a:r>
              <a:rPr lang="en-US" sz="1400" dirty="0">
                <a:latin typeface="Corbel" panose="020B0503020204020204" pitchFamily="34" charset="0"/>
                <a:cs typeface="Times New Roman" pitchFamily="18" charset="0"/>
              </a:rPr>
              <a:t>Values</a:t>
            </a:r>
            <a:endParaRPr lang="en-US" sz="1600" dirty="0">
              <a:latin typeface="Corbel" panose="020B0503020204020204" pitchFamily="34" charset="0"/>
              <a:cs typeface="Times New Roman" pitchFamily="18" charset="0"/>
            </a:endParaRPr>
          </a:p>
        </p:txBody>
      </p:sp>
      <p:sp>
        <p:nvSpPr>
          <p:cNvPr id="55" name="Isosceles Triangle 54"/>
          <p:cNvSpPr/>
          <p:nvPr/>
        </p:nvSpPr>
        <p:spPr>
          <a:xfrm rot="5400000">
            <a:off x="5027528" y="2709283"/>
            <a:ext cx="2185193" cy="551229"/>
          </a:xfrm>
          <a:prstGeom prst="triangle">
            <a:avLst/>
          </a:prstGeom>
          <a:solidFill>
            <a:srgbClr val="009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The transition to the Creative Economy is more difficult than it looks</a:t>
            </a:r>
            <a:endParaRPr lang="en-US" sz="2400" dirty="0">
              <a:solidFill>
                <a:schemeClr val="bg1"/>
              </a:solidFill>
            </a:endParaRPr>
          </a:p>
        </p:txBody>
      </p:sp>
      <p:grpSp>
        <p:nvGrpSpPr>
          <p:cNvPr id="59" name="Group 58"/>
          <p:cNvGrpSpPr/>
          <p:nvPr/>
        </p:nvGrpSpPr>
        <p:grpSpPr>
          <a:xfrm>
            <a:off x="9838266" y="54410"/>
            <a:ext cx="2188633" cy="309819"/>
            <a:chOff x="7543800" y="4861360"/>
            <a:chExt cx="3746500" cy="309819"/>
          </a:xfrm>
        </p:grpSpPr>
        <p:sp>
          <p:nvSpPr>
            <p:cNvPr id="60" name="Flowchart: Stored Data 59"/>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lowchart: Stored Data 60"/>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lowchart: Stored Data 66"/>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lowchart: Stored Data 67"/>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TextBox 69"/>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Tree>
    <p:extLst>
      <p:ext uri="{BB962C8B-B14F-4D97-AF65-F5344CB8AC3E}">
        <p14:creationId xmlns:p14="http://schemas.microsoft.com/office/powerpoint/2010/main" val="28975461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 y="550876"/>
            <a:ext cx="12090400" cy="707886"/>
          </a:xfrm>
          <a:prstGeom prst="rect">
            <a:avLst/>
          </a:prstGeom>
          <a:noFill/>
        </p:spPr>
        <p:txBody>
          <a:bodyPr wrap="square" rtlCol="0">
            <a:spAutoFit/>
          </a:bodyPr>
          <a:lstStyle/>
          <a:p>
            <a:pPr algn="ctr"/>
            <a:r>
              <a:rPr lang="en-US" sz="4000" dirty="0" smtClean="0"/>
              <a:t>The transition is under way at the team level</a:t>
            </a:r>
            <a:endParaRPr lang="en-US" sz="2400" dirty="0"/>
          </a:p>
        </p:txBody>
      </p:sp>
      <p:sp>
        <p:nvSpPr>
          <p:cNvPr id="23" name="Rounded Rectangle 22"/>
          <p:cNvSpPr/>
          <p:nvPr/>
        </p:nvSpPr>
        <p:spPr>
          <a:xfrm>
            <a:off x="561473" y="1995608"/>
            <a:ext cx="4220308" cy="36410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5322415" y="1925271"/>
            <a:ext cx="6445508" cy="37113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0" name="Isosceles Triangle 39"/>
          <p:cNvSpPr/>
          <p:nvPr/>
        </p:nvSpPr>
        <p:spPr>
          <a:xfrm rot="5400000">
            <a:off x="4207170" y="3287806"/>
            <a:ext cx="1555042" cy="392317"/>
          </a:xfrm>
          <a:prstGeom prst="triangle">
            <a:avLst/>
          </a:prstGeom>
          <a:solidFill>
            <a:srgbClr val="009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p:nvGrpSpPr>
        <p:grpSpPr>
          <a:xfrm>
            <a:off x="949576" y="2619328"/>
            <a:ext cx="3021846" cy="2897414"/>
            <a:chOff x="997704" y="2101961"/>
            <a:chExt cx="3021846" cy="2897414"/>
          </a:xfrm>
        </p:grpSpPr>
        <p:pic>
          <p:nvPicPr>
            <p:cNvPr id="4098" name="Picture 2" descr="team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04" y="3370668"/>
              <a:ext cx="1722051" cy="137747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team Icon"/>
            <p:cNvPicPr>
              <a:picLocks noChangeAspect="1" noChangeArrowheads="1"/>
            </p:cNvPicPr>
            <p:nvPr/>
          </p:nvPicPr>
          <p:blipFill rotWithShape="1">
            <a:blip r:embed="rId2">
              <a:extLst>
                <a:ext uri="{28A0092B-C50C-407E-A947-70E740481C1C}">
                  <a14:useLocalDpi xmlns:a14="http://schemas.microsoft.com/office/drawing/2010/main" val="0"/>
                </a:ext>
              </a:extLst>
            </a:blip>
            <a:srcRect r="28993"/>
            <a:stretch/>
          </p:blipFill>
          <p:spPr bwMode="auto">
            <a:xfrm>
              <a:off x="2796777" y="3391070"/>
              <a:ext cx="1222773" cy="137747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1312095" y="2223881"/>
              <a:ext cx="2377950" cy="1364445"/>
              <a:chOff x="1731062" y="2148472"/>
              <a:chExt cx="2377950" cy="1364445"/>
            </a:xfrm>
          </p:grpSpPr>
          <p:cxnSp>
            <p:nvCxnSpPr>
              <p:cNvPr id="16" name="Straight Arrow Connector 15"/>
              <p:cNvCxnSpPr/>
              <p:nvPr/>
            </p:nvCxnSpPr>
            <p:spPr>
              <a:xfrm flipV="1">
                <a:off x="1731062" y="2726803"/>
                <a:ext cx="919846" cy="7581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315479" y="2726803"/>
                <a:ext cx="468232" cy="7571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783711" y="2774067"/>
                <a:ext cx="65651" cy="6626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879890" y="2774067"/>
                <a:ext cx="592628" cy="7099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041453" y="2774067"/>
                <a:ext cx="1067559" cy="7388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94613" y="2148472"/>
                <a:ext cx="775503" cy="461665"/>
              </a:xfrm>
              <a:prstGeom prst="rect">
                <a:avLst/>
              </a:prstGeom>
              <a:noFill/>
            </p:spPr>
            <p:txBody>
              <a:bodyPr wrap="square" rtlCol="0">
                <a:spAutoFit/>
              </a:bodyPr>
              <a:lstStyle/>
              <a:p>
                <a:r>
                  <a:rPr lang="en-US" sz="2400" b="1" dirty="0" smtClean="0"/>
                  <a:t>Boss</a:t>
                </a:r>
                <a:endParaRPr lang="en-US" b="1" dirty="0"/>
              </a:p>
            </p:txBody>
          </p:sp>
        </p:grpSp>
        <p:sp>
          <p:nvSpPr>
            <p:cNvPr id="25" name="TextBox 24"/>
            <p:cNvSpPr txBox="1"/>
            <p:nvPr/>
          </p:nvSpPr>
          <p:spPr>
            <a:xfrm>
              <a:off x="1793787" y="4537710"/>
              <a:ext cx="2026332" cy="461665"/>
            </a:xfrm>
            <a:prstGeom prst="rect">
              <a:avLst/>
            </a:prstGeom>
            <a:noFill/>
          </p:spPr>
          <p:txBody>
            <a:bodyPr wrap="square" rtlCol="0">
              <a:spAutoFit/>
            </a:bodyPr>
            <a:lstStyle/>
            <a:p>
              <a:r>
                <a:rPr lang="en-US" sz="2400" dirty="0" smtClean="0"/>
                <a:t>Individuals</a:t>
              </a:r>
              <a:endParaRPr lang="en-US" dirty="0"/>
            </a:p>
          </p:txBody>
        </p:sp>
        <p:pic>
          <p:nvPicPr>
            <p:cNvPr id="4102" name="Picture 6" descr="hierarch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004" y="2101961"/>
              <a:ext cx="1148828" cy="1148828"/>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a:t>
            </a:r>
            <a:endParaRPr lang="en-US" sz="2400" dirty="0">
              <a:solidFill>
                <a:schemeClr val="bg1"/>
              </a:solidFill>
            </a:endParaRPr>
          </a:p>
        </p:txBody>
      </p:sp>
      <p:sp>
        <p:nvSpPr>
          <p:cNvPr id="45" name="TextBox 44"/>
          <p:cNvSpPr txBox="1"/>
          <p:nvPr/>
        </p:nvSpPr>
        <p:spPr>
          <a:xfrm>
            <a:off x="1443789" y="2093489"/>
            <a:ext cx="2671011" cy="523220"/>
          </a:xfrm>
          <a:prstGeom prst="rect">
            <a:avLst/>
          </a:prstGeom>
          <a:noFill/>
        </p:spPr>
        <p:txBody>
          <a:bodyPr wrap="square" rtlCol="0">
            <a:spAutoFit/>
          </a:bodyPr>
          <a:lstStyle/>
          <a:p>
            <a:r>
              <a:rPr lang="en-US" sz="2800" dirty="0" smtClean="0">
                <a:solidFill>
                  <a:srgbClr val="009FDA"/>
                </a:solidFill>
              </a:rPr>
              <a:t>Bureaucracy</a:t>
            </a:r>
            <a:endParaRPr lang="en-US" sz="2800" dirty="0">
              <a:solidFill>
                <a:srgbClr val="009FDA"/>
              </a:solidFill>
            </a:endParaRPr>
          </a:p>
        </p:txBody>
      </p:sp>
      <p:grpSp>
        <p:nvGrpSpPr>
          <p:cNvPr id="46" name="Group 45"/>
          <p:cNvGrpSpPr/>
          <p:nvPr/>
        </p:nvGrpSpPr>
        <p:grpSpPr>
          <a:xfrm>
            <a:off x="5366628" y="2051629"/>
            <a:ext cx="6542860" cy="3520904"/>
            <a:chOff x="5366628" y="2051629"/>
            <a:chExt cx="6542860" cy="3520904"/>
          </a:xfrm>
        </p:grpSpPr>
        <p:grpSp>
          <p:nvGrpSpPr>
            <p:cNvPr id="26" name="Group 25"/>
            <p:cNvGrpSpPr/>
            <p:nvPr/>
          </p:nvGrpSpPr>
          <p:grpSpPr>
            <a:xfrm>
              <a:off x="5430252" y="3425600"/>
              <a:ext cx="6479236" cy="2146933"/>
              <a:chOff x="2061063" y="1071425"/>
              <a:chExt cx="8294549" cy="2146933"/>
            </a:xfrm>
          </p:grpSpPr>
          <p:grpSp>
            <p:nvGrpSpPr>
              <p:cNvPr id="27" name="Group 26"/>
              <p:cNvGrpSpPr/>
              <p:nvPr/>
            </p:nvGrpSpPr>
            <p:grpSpPr>
              <a:xfrm>
                <a:off x="2061063" y="1071425"/>
                <a:ext cx="8294549" cy="1835423"/>
                <a:chOff x="2061063" y="1071425"/>
                <a:chExt cx="8294549" cy="1835423"/>
              </a:xfrm>
            </p:grpSpPr>
            <p:sp>
              <p:nvSpPr>
                <p:cNvPr id="33" name="Arc 32"/>
                <p:cNvSpPr/>
                <p:nvPr/>
              </p:nvSpPr>
              <p:spPr>
                <a:xfrm>
                  <a:off x="2951443" y="1803346"/>
                  <a:ext cx="5787188" cy="589800"/>
                </a:xfrm>
                <a:prstGeom prst="arc">
                  <a:avLst>
                    <a:gd name="adj1" fmla="val 10864410"/>
                    <a:gd name="adj2" fmla="val 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34" name="Donut 33"/>
                <p:cNvSpPr/>
                <p:nvPr/>
              </p:nvSpPr>
              <p:spPr>
                <a:xfrm>
                  <a:off x="5127070" y="1071425"/>
                  <a:ext cx="601579" cy="1287379"/>
                </a:xfrm>
                <a:prstGeom prst="don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36" name="TextBox 35"/>
                <p:cNvSpPr txBox="1"/>
                <p:nvPr/>
              </p:nvSpPr>
              <p:spPr>
                <a:xfrm>
                  <a:off x="4324463" y="2322073"/>
                  <a:ext cx="3592620" cy="584775"/>
                </a:xfrm>
                <a:prstGeom prst="rect">
                  <a:avLst/>
                </a:prstGeom>
                <a:noFill/>
              </p:spPr>
              <p:txBody>
                <a:bodyPr wrap="square" rtlCol="0">
                  <a:spAutoFit/>
                </a:bodyPr>
                <a:lstStyle/>
                <a:p>
                  <a:r>
                    <a:rPr lang="en-US" sz="3200" dirty="0" smtClean="0"/>
                    <a:t>Product owner</a:t>
                  </a:r>
                  <a:endParaRPr lang="en-US" sz="3200" dirty="0"/>
                </a:p>
              </p:txBody>
            </p:sp>
            <p:sp>
              <p:nvSpPr>
                <p:cNvPr id="37" name="TextBox 36"/>
                <p:cNvSpPr txBox="1"/>
                <p:nvPr/>
              </p:nvSpPr>
              <p:spPr>
                <a:xfrm>
                  <a:off x="2061063" y="1345344"/>
                  <a:ext cx="2436479" cy="584775"/>
                </a:xfrm>
                <a:prstGeom prst="rect">
                  <a:avLst/>
                </a:prstGeom>
                <a:noFill/>
              </p:spPr>
              <p:txBody>
                <a:bodyPr wrap="square" rtlCol="0">
                  <a:spAutoFit/>
                </a:bodyPr>
                <a:lstStyle/>
                <a:p>
                  <a:r>
                    <a:rPr lang="en-US" sz="3200" dirty="0" smtClean="0"/>
                    <a:t>Team`</a:t>
                  </a:r>
                  <a:endParaRPr lang="en-US" sz="3200" dirty="0"/>
                </a:p>
              </p:txBody>
            </p:sp>
            <p:sp>
              <p:nvSpPr>
                <p:cNvPr id="38" name="TextBox 37"/>
                <p:cNvSpPr txBox="1"/>
                <p:nvPr/>
              </p:nvSpPr>
              <p:spPr>
                <a:xfrm>
                  <a:off x="7973359" y="1365611"/>
                  <a:ext cx="2382253" cy="584775"/>
                </a:xfrm>
                <a:prstGeom prst="rect">
                  <a:avLst/>
                </a:prstGeom>
                <a:noFill/>
              </p:spPr>
              <p:txBody>
                <a:bodyPr wrap="square" rtlCol="0">
                  <a:spAutoFit/>
                </a:bodyPr>
                <a:lstStyle/>
                <a:p>
                  <a:r>
                    <a:rPr lang="en-US" sz="3200" dirty="0" smtClean="0"/>
                    <a:t>Customer</a:t>
                  </a:r>
                  <a:endParaRPr lang="en-US" sz="3200" dirty="0"/>
                </a:p>
              </p:txBody>
            </p:sp>
          </p:grpSp>
          <p:sp>
            <p:nvSpPr>
              <p:cNvPr id="29" name="Arc 28"/>
              <p:cNvSpPr/>
              <p:nvPr/>
            </p:nvSpPr>
            <p:spPr>
              <a:xfrm flipH="1" flipV="1">
                <a:off x="2971788" y="1497842"/>
                <a:ext cx="5787189" cy="1720516"/>
              </a:xfrm>
              <a:prstGeom prst="arc">
                <a:avLst>
                  <a:gd name="adj1" fmla="val 11452554"/>
                  <a:gd name="adj2" fmla="val 20995035"/>
                </a:avLst>
              </a:prstGeom>
              <a:ln w="571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pic>
          <p:nvPicPr>
            <p:cNvPr id="4104" name="Picture 8" descr="team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6628" y="4266695"/>
              <a:ext cx="8001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User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5280" y="4224725"/>
              <a:ext cx="800100" cy="80010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6959659" y="2051629"/>
              <a:ext cx="2671011" cy="523220"/>
            </a:xfrm>
            <a:prstGeom prst="rect">
              <a:avLst/>
            </a:prstGeom>
            <a:noFill/>
          </p:spPr>
          <p:txBody>
            <a:bodyPr wrap="square" rtlCol="0">
              <a:spAutoFit/>
            </a:bodyPr>
            <a:lstStyle/>
            <a:p>
              <a:r>
                <a:rPr lang="en-US" sz="2800" dirty="0" smtClean="0">
                  <a:solidFill>
                    <a:srgbClr val="009FDA"/>
                  </a:solidFill>
                </a:rPr>
                <a:t>Agile/Scrum</a:t>
              </a:r>
              <a:endParaRPr lang="en-US" sz="2800" dirty="0">
                <a:solidFill>
                  <a:srgbClr val="009FDA"/>
                </a:solidFill>
              </a:endParaRPr>
            </a:p>
          </p:txBody>
        </p:sp>
      </p:grpSp>
      <p:grpSp>
        <p:nvGrpSpPr>
          <p:cNvPr id="54" name="Group 53"/>
          <p:cNvGrpSpPr/>
          <p:nvPr/>
        </p:nvGrpSpPr>
        <p:grpSpPr>
          <a:xfrm>
            <a:off x="9838266" y="73460"/>
            <a:ext cx="2188633" cy="309819"/>
            <a:chOff x="7543800" y="4861360"/>
            <a:chExt cx="3746500" cy="309819"/>
          </a:xfrm>
        </p:grpSpPr>
        <p:sp>
          <p:nvSpPr>
            <p:cNvPr id="55" name="Flowchart: Stored Data 54"/>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lowchart: Stored Data 55"/>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Stored Data 56"/>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lowchart: Stored Data 57"/>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07818" y="4198675"/>
            <a:ext cx="896486" cy="969174"/>
          </a:xfrm>
          <a:prstGeom prst="rect">
            <a:avLst/>
          </a:prstGeom>
        </p:spPr>
      </p:pic>
      <p:pic>
        <p:nvPicPr>
          <p:cNvPr id="47" name="Picture 46"/>
          <p:cNvPicPr>
            <a:picLocks noChangeAspect="1"/>
          </p:cNvPicPr>
          <p:nvPr/>
        </p:nvPicPr>
        <p:blipFill rotWithShape="1">
          <a:blip r:embed="rId7" cstate="print">
            <a:extLst>
              <a:ext uri="{28A0092B-C50C-407E-A947-70E740481C1C}">
                <a14:useLocalDpi xmlns:a14="http://schemas.microsoft.com/office/drawing/2010/main" val="0"/>
              </a:ext>
            </a:extLst>
          </a:blip>
          <a:srcRect l="4502" t="11389" r="4758" b="11389"/>
          <a:stretch/>
        </p:blipFill>
        <p:spPr>
          <a:xfrm>
            <a:off x="5406005" y="4322446"/>
            <a:ext cx="1218559" cy="691346"/>
          </a:xfrm>
          <a:prstGeom prst="rect">
            <a:avLst/>
          </a:prstGeom>
        </p:spPr>
      </p:pic>
      <p:sp>
        <p:nvSpPr>
          <p:cNvPr id="3" name="Slide Number Placeholder 2"/>
          <p:cNvSpPr>
            <a:spLocks noGrp="1"/>
          </p:cNvSpPr>
          <p:nvPr>
            <p:ph type="sldNum" sz="quarter" idx="12"/>
          </p:nvPr>
        </p:nvSpPr>
        <p:spPr/>
        <p:txBody>
          <a:bodyPr/>
          <a:lstStyle/>
          <a:p>
            <a:fld id="{6A580155-3645-4FD6-8B88-3D2692ADBA2E}" type="slidenum">
              <a:rPr lang="en-US" smtClean="0"/>
              <a:t>11</a:t>
            </a:fld>
            <a:endParaRPr lang="en-US" dirty="0"/>
          </a:p>
        </p:txBody>
      </p:sp>
    </p:spTree>
    <p:extLst>
      <p:ext uri="{BB962C8B-B14F-4D97-AF65-F5344CB8AC3E}">
        <p14:creationId xmlns:p14="http://schemas.microsoft.com/office/powerpoint/2010/main" val="7155669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6786353" y="2461530"/>
            <a:ext cx="5046467" cy="2956381"/>
            <a:chOff x="2052261" y="935456"/>
            <a:chExt cx="9365707" cy="5347034"/>
          </a:xfrm>
        </p:grpSpPr>
        <p:grpSp>
          <p:nvGrpSpPr>
            <p:cNvPr id="29" name="Group 28"/>
            <p:cNvGrpSpPr/>
            <p:nvPr/>
          </p:nvGrpSpPr>
          <p:grpSpPr>
            <a:xfrm>
              <a:off x="2052261" y="935456"/>
              <a:ext cx="7593055" cy="5347034"/>
              <a:chOff x="2052261" y="935456"/>
              <a:chExt cx="7593055" cy="5347034"/>
            </a:xfrm>
          </p:grpSpPr>
          <p:pic>
            <p:nvPicPr>
              <p:cNvPr id="31" name="Picture 2" descr="http://blog.xebialabs.com/wp-content/uploads/2014/12/the-clou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406"/>
              <a:stretch/>
            </p:blipFill>
            <p:spPr bwMode="auto">
              <a:xfrm>
                <a:off x="3400927" y="935456"/>
                <a:ext cx="4505325" cy="2803358"/>
              </a:xfrm>
              <a:prstGeom prst="rect">
                <a:avLst/>
              </a:prstGeom>
              <a:noFill/>
              <a:extLst>
                <a:ext uri="{909E8E84-426E-40dd-AFC4-6F175D3DCCD1}">
                  <a14:hiddenFill xmlns:a14="http://schemas.microsoft.com/office/drawing/2010/main">
                    <a:solidFill>
                      <a:srgbClr val="FFFFFF"/>
                    </a:solidFill>
                  </a14:hiddenFill>
                </a:ext>
              </a:extLst>
            </p:spPr>
          </p:pic>
          <p:sp>
            <p:nvSpPr>
              <p:cNvPr id="32" name="Arc 31"/>
              <p:cNvSpPr/>
              <p:nvPr/>
            </p:nvSpPr>
            <p:spPr>
              <a:xfrm>
                <a:off x="3248527" y="3952374"/>
                <a:ext cx="5787189" cy="1720516"/>
              </a:xfrm>
              <a:prstGeom prst="arc">
                <a:avLst>
                  <a:gd name="adj1" fmla="val 10864410"/>
                  <a:gd name="adj2" fmla="val 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33" name="Arc 32"/>
              <p:cNvSpPr/>
              <p:nvPr/>
            </p:nvSpPr>
            <p:spPr>
              <a:xfrm>
                <a:off x="3400927" y="4104774"/>
                <a:ext cx="5787189" cy="1720516"/>
              </a:xfrm>
              <a:prstGeom prst="arc">
                <a:avLst>
                  <a:gd name="adj1" fmla="val 10864410"/>
                  <a:gd name="adj2" fmla="val 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34" name="Arc 33"/>
              <p:cNvSpPr/>
              <p:nvPr/>
            </p:nvSpPr>
            <p:spPr>
              <a:xfrm>
                <a:off x="3553327" y="4257174"/>
                <a:ext cx="5787189" cy="1720516"/>
              </a:xfrm>
              <a:prstGeom prst="arc">
                <a:avLst>
                  <a:gd name="adj1" fmla="val 10864410"/>
                  <a:gd name="adj2" fmla="val 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35" name="Arc 34"/>
              <p:cNvSpPr/>
              <p:nvPr/>
            </p:nvSpPr>
            <p:spPr>
              <a:xfrm>
                <a:off x="3705727" y="4409574"/>
                <a:ext cx="5787189" cy="1720516"/>
              </a:xfrm>
              <a:prstGeom prst="arc">
                <a:avLst>
                  <a:gd name="adj1" fmla="val 10864410"/>
                  <a:gd name="adj2" fmla="val 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36" name="Arc 35"/>
              <p:cNvSpPr/>
              <p:nvPr/>
            </p:nvSpPr>
            <p:spPr>
              <a:xfrm>
                <a:off x="3858127" y="4561974"/>
                <a:ext cx="5787189" cy="1720516"/>
              </a:xfrm>
              <a:prstGeom prst="arc">
                <a:avLst>
                  <a:gd name="adj1" fmla="val 10864410"/>
                  <a:gd name="adj2" fmla="val 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37" name="Donut 36"/>
              <p:cNvSpPr/>
              <p:nvPr/>
            </p:nvSpPr>
            <p:spPr>
              <a:xfrm>
                <a:off x="5728953" y="3525253"/>
                <a:ext cx="601579" cy="1287379"/>
              </a:xfrm>
              <a:prstGeom prst="don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sp>
            <p:nvSpPr>
              <p:cNvPr id="38" name="TextBox 37"/>
              <p:cNvSpPr txBox="1"/>
              <p:nvPr/>
            </p:nvSpPr>
            <p:spPr>
              <a:xfrm>
                <a:off x="4829426" y="2093717"/>
                <a:ext cx="1648326" cy="612323"/>
              </a:xfrm>
              <a:prstGeom prst="rect">
                <a:avLst/>
              </a:prstGeom>
              <a:noFill/>
            </p:spPr>
            <p:txBody>
              <a:bodyPr wrap="square" rtlCol="0">
                <a:spAutoFit/>
              </a:bodyPr>
              <a:lstStyle/>
              <a:p>
                <a:r>
                  <a:rPr lang="en-US" sz="1600" dirty="0" smtClean="0"/>
                  <a:t>Cloud</a:t>
                </a:r>
                <a:endParaRPr lang="en-US" sz="1600" dirty="0"/>
              </a:p>
            </p:txBody>
          </p:sp>
          <p:sp>
            <p:nvSpPr>
              <p:cNvPr id="39" name="TextBox 38"/>
              <p:cNvSpPr txBox="1"/>
              <p:nvPr/>
            </p:nvSpPr>
            <p:spPr>
              <a:xfrm>
                <a:off x="5470358" y="4775902"/>
                <a:ext cx="2155050" cy="612323"/>
              </a:xfrm>
              <a:prstGeom prst="rect">
                <a:avLst/>
              </a:prstGeom>
              <a:noFill/>
            </p:spPr>
            <p:txBody>
              <a:bodyPr wrap="square" rtlCol="0">
                <a:spAutoFit/>
              </a:bodyPr>
              <a:lstStyle/>
              <a:p>
                <a:r>
                  <a:rPr lang="en-US" sz="1600" dirty="0" smtClean="0"/>
                  <a:t>Platform</a:t>
                </a:r>
                <a:endParaRPr lang="en-US" sz="1600" dirty="0"/>
              </a:p>
            </p:txBody>
          </p:sp>
          <p:sp>
            <p:nvSpPr>
              <p:cNvPr id="40" name="TextBox 39"/>
              <p:cNvSpPr txBox="1"/>
              <p:nvPr/>
            </p:nvSpPr>
            <p:spPr>
              <a:xfrm>
                <a:off x="2052261" y="4765875"/>
                <a:ext cx="2436479" cy="1502976"/>
              </a:xfrm>
              <a:prstGeom prst="rect">
                <a:avLst/>
              </a:prstGeom>
              <a:noFill/>
            </p:spPr>
            <p:txBody>
              <a:bodyPr wrap="square" rtlCol="0">
                <a:spAutoFit/>
              </a:bodyPr>
              <a:lstStyle/>
              <a:p>
                <a:r>
                  <a:rPr lang="en-US" sz="1600" dirty="0" smtClean="0"/>
                  <a:t>Teams</a:t>
                </a:r>
                <a:br>
                  <a:rPr lang="en-US" sz="1600" dirty="0" smtClean="0"/>
                </a:br>
                <a:r>
                  <a:rPr lang="en-US" sz="1600" dirty="0" smtClean="0"/>
                  <a:t>Networks</a:t>
                </a:r>
              </a:p>
              <a:p>
                <a:r>
                  <a:rPr lang="en-US" sz="1600" dirty="0" smtClean="0"/>
                  <a:t>Ecosystems</a:t>
                </a:r>
                <a:endParaRPr lang="en-US" sz="1600" dirty="0"/>
              </a:p>
            </p:txBody>
          </p:sp>
        </p:grpSp>
        <p:sp>
          <p:nvSpPr>
            <p:cNvPr id="30" name="TextBox 29"/>
            <p:cNvSpPr txBox="1"/>
            <p:nvPr/>
          </p:nvSpPr>
          <p:spPr>
            <a:xfrm>
              <a:off x="9035716" y="5261494"/>
              <a:ext cx="2382252" cy="612323"/>
            </a:xfrm>
            <a:prstGeom prst="rect">
              <a:avLst/>
            </a:prstGeom>
            <a:noFill/>
          </p:spPr>
          <p:txBody>
            <a:bodyPr wrap="square" rtlCol="0">
              <a:spAutoFit/>
            </a:bodyPr>
            <a:lstStyle/>
            <a:p>
              <a:r>
                <a:rPr lang="en-US" sz="1600" dirty="0" smtClean="0"/>
                <a:t>Customer</a:t>
              </a:r>
              <a:endParaRPr lang="en-US" sz="1600" dirty="0"/>
            </a:p>
          </p:txBody>
        </p:sp>
      </p:grpSp>
      <p:sp>
        <p:nvSpPr>
          <p:cNvPr id="41" name="Rounded Rectangle 40"/>
          <p:cNvSpPr/>
          <p:nvPr/>
        </p:nvSpPr>
        <p:spPr>
          <a:xfrm>
            <a:off x="6460854" y="1733887"/>
            <a:ext cx="5260185" cy="411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92347" y="1782645"/>
            <a:ext cx="5260185" cy="411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0" y="618387"/>
            <a:ext cx="12192000" cy="646331"/>
          </a:xfrm>
          <a:prstGeom prst="rect">
            <a:avLst/>
          </a:prstGeom>
          <a:noFill/>
        </p:spPr>
        <p:txBody>
          <a:bodyPr wrap="square" rtlCol="0">
            <a:spAutoFit/>
          </a:bodyPr>
          <a:lstStyle/>
          <a:p>
            <a:pPr algn="ctr"/>
            <a:r>
              <a:rPr lang="en-US" sz="3600" dirty="0" smtClean="0"/>
              <a:t>The transition is also under way at the level of the firm</a:t>
            </a:r>
            <a:endParaRPr lang="en-US" sz="2000" dirty="0"/>
          </a:p>
        </p:txBody>
      </p:sp>
      <p:sp>
        <p:nvSpPr>
          <p:cNvPr id="44" name="Arc 43"/>
          <p:cNvSpPr/>
          <p:nvPr/>
        </p:nvSpPr>
        <p:spPr>
          <a:xfrm flipH="1" flipV="1">
            <a:off x="7758043" y="4311044"/>
            <a:ext cx="3045947" cy="1083191"/>
          </a:xfrm>
          <a:prstGeom prst="arc">
            <a:avLst>
              <a:gd name="adj1" fmla="val 11452554"/>
              <a:gd name="adj2" fmla="val 21161258"/>
            </a:avLst>
          </a:prstGeom>
          <a:ln w="571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45" name="Isosceles Triangle 44"/>
          <p:cNvSpPr/>
          <p:nvPr/>
        </p:nvSpPr>
        <p:spPr>
          <a:xfrm rot="5400000">
            <a:off x="5004598" y="3418142"/>
            <a:ext cx="1555042" cy="392317"/>
          </a:xfrm>
          <a:prstGeom prst="triangle">
            <a:avLst/>
          </a:prstGeom>
          <a:solidFill>
            <a:srgbClr val="009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367000" y="2344265"/>
            <a:ext cx="5110878" cy="3160083"/>
            <a:chOff x="330679" y="1433704"/>
            <a:chExt cx="11915558" cy="5231579"/>
          </a:xfrm>
        </p:grpSpPr>
        <p:grpSp>
          <p:nvGrpSpPr>
            <p:cNvPr id="47" name="Group 46"/>
            <p:cNvGrpSpPr/>
            <p:nvPr/>
          </p:nvGrpSpPr>
          <p:grpSpPr>
            <a:xfrm>
              <a:off x="330679" y="4717520"/>
              <a:ext cx="5974596" cy="1902768"/>
              <a:chOff x="540504" y="3896002"/>
              <a:chExt cx="9220863" cy="2731166"/>
            </a:xfrm>
          </p:grpSpPr>
          <p:grpSp>
            <p:nvGrpSpPr>
              <p:cNvPr id="99" name="Group 98"/>
              <p:cNvGrpSpPr/>
              <p:nvPr/>
            </p:nvGrpSpPr>
            <p:grpSpPr>
              <a:xfrm>
                <a:off x="540504" y="3960586"/>
                <a:ext cx="3021846" cy="2666582"/>
                <a:chOff x="997704" y="2101961"/>
                <a:chExt cx="3021846" cy="2666582"/>
              </a:xfrm>
            </p:grpSpPr>
            <p:pic>
              <p:nvPicPr>
                <p:cNvPr id="120" name="Picture 2" descr="team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704" y="3370668"/>
                  <a:ext cx="1722051" cy="1377473"/>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team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993"/>
                <a:stretch/>
              </p:blipFill>
              <p:spPr bwMode="auto">
                <a:xfrm>
                  <a:off x="2796777" y="3391070"/>
                  <a:ext cx="1222773" cy="1377473"/>
                </a:xfrm>
                <a:prstGeom prst="rect">
                  <a:avLst/>
                </a:prstGeom>
                <a:noFill/>
                <a:extLst>
                  <a:ext uri="{909E8E84-426E-40dd-AFC4-6F175D3DCCD1}">
                    <a14:hiddenFill xmlns:a14="http://schemas.microsoft.com/office/drawing/2010/main">
                      <a:solidFill>
                        <a:srgbClr val="FFFFFF"/>
                      </a:solidFill>
                    </a14:hiddenFill>
                  </a:ext>
                </a:extLst>
              </p:spPr>
            </p:pic>
            <p:grpSp>
              <p:nvGrpSpPr>
                <p:cNvPr id="122" name="Group 121"/>
                <p:cNvGrpSpPr/>
                <p:nvPr/>
              </p:nvGrpSpPr>
              <p:grpSpPr>
                <a:xfrm>
                  <a:off x="1312095" y="2802212"/>
                  <a:ext cx="2377950" cy="786114"/>
                  <a:chOff x="1731062" y="2726803"/>
                  <a:chExt cx="2377950" cy="786114"/>
                </a:xfrm>
              </p:grpSpPr>
              <p:cxnSp>
                <p:nvCxnSpPr>
                  <p:cNvPr id="124" name="Straight Arrow Connector 123"/>
                  <p:cNvCxnSpPr/>
                  <p:nvPr/>
                </p:nvCxnSpPr>
                <p:spPr>
                  <a:xfrm flipV="1">
                    <a:off x="1731062" y="2726803"/>
                    <a:ext cx="919846" cy="7581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2315479" y="2726803"/>
                    <a:ext cx="468232" cy="7571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2783711" y="2774067"/>
                    <a:ext cx="65651" cy="6626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flipV="1">
                    <a:off x="2879890" y="2774067"/>
                    <a:ext cx="592628" cy="7099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flipV="1">
                    <a:off x="3041453" y="2774067"/>
                    <a:ext cx="1067559" cy="7388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23" name="Picture 6" descr="hierarchy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2004" y="2101961"/>
                  <a:ext cx="1148828" cy="11488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0" name="Group 99"/>
              <p:cNvGrpSpPr/>
              <p:nvPr/>
            </p:nvGrpSpPr>
            <p:grpSpPr>
              <a:xfrm>
                <a:off x="3656635" y="3896002"/>
                <a:ext cx="3021846" cy="2666582"/>
                <a:chOff x="997704" y="2101961"/>
                <a:chExt cx="3021846" cy="2666582"/>
              </a:xfrm>
            </p:grpSpPr>
            <p:pic>
              <p:nvPicPr>
                <p:cNvPr id="111" name="Picture 2" descr="team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704" y="3370668"/>
                  <a:ext cx="1722051" cy="1377473"/>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team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993"/>
                <a:stretch/>
              </p:blipFill>
              <p:spPr bwMode="auto">
                <a:xfrm>
                  <a:off x="2796777" y="3391070"/>
                  <a:ext cx="1222773" cy="1377473"/>
                </a:xfrm>
                <a:prstGeom prst="rect">
                  <a:avLst/>
                </a:prstGeom>
                <a:noFill/>
                <a:extLst>
                  <a:ext uri="{909E8E84-426E-40dd-AFC4-6F175D3DCCD1}">
                    <a14:hiddenFill xmlns:a14="http://schemas.microsoft.com/office/drawing/2010/main">
                      <a:solidFill>
                        <a:srgbClr val="FFFFFF"/>
                      </a:solidFill>
                    </a14:hiddenFill>
                  </a:ext>
                </a:extLst>
              </p:spPr>
            </p:pic>
            <p:grpSp>
              <p:nvGrpSpPr>
                <p:cNvPr id="113" name="Group 112"/>
                <p:cNvGrpSpPr/>
                <p:nvPr/>
              </p:nvGrpSpPr>
              <p:grpSpPr>
                <a:xfrm>
                  <a:off x="1312095" y="2802212"/>
                  <a:ext cx="2377950" cy="786114"/>
                  <a:chOff x="1731062" y="2726803"/>
                  <a:chExt cx="2377950" cy="786114"/>
                </a:xfrm>
              </p:grpSpPr>
              <p:cxnSp>
                <p:nvCxnSpPr>
                  <p:cNvPr id="115" name="Straight Arrow Connector 114"/>
                  <p:cNvCxnSpPr/>
                  <p:nvPr/>
                </p:nvCxnSpPr>
                <p:spPr>
                  <a:xfrm flipV="1">
                    <a:off x="1731062" y="2726803"/>
                    <a:ext cx="919846" cy="7581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2315479" y="2726803"/>
                    <a:ext cx="468232" cy="7571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flipV="1">
                    <a:off x="2783711" y="2774067"/>
                    <a:ext cx="65651" cy="6626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flipV="1">
                    <a:off x="2879890" y="2774067"/>
                    <a:ext cx="592628" cy="7099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flipV="1">
                    <a:off x="3041453" y="2774067"/>
                    <a:ext cx="1067559" cy="7388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14" name="Picture 6" descr="hierarchy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2004" y="2101961"/>
                  <a:ext cx="1148828" cy="11488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 name="Group 100"/>
              <p:cNvGrpSpPr/>
              <p:nvPr/>
            </p:nvGrpSpPr>
            <p:grpSpPr>
              <a:xfrm>
                <a:off x="6739521" y="3952481"/>
                <a:ext cx="3021846" cy="2666582"/>
                <a:chOff x="997704" y="2101961"/>
                <a:chExt cx="3021846" cy="2666582"/>
              </a:xfrm>
            </p:grpSpPr>
            <p:pic>
              <p:nvPicPr>
                <p:cNvPr id="102" name="Picture 2" descr="team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704" y="3370668"/>
                  <a:ext cx="1722051" cy="1377473"/>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team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993"/>
                <a:stretch/>
              </p:blipFill>
              <p:spPr bwMode="auto">
                <a:xfrm>
                  <a:off x="2796777" y="3391070"/>
                  <a:ext cx="1222773" cy="1377473"/>
                </a:xfrm>
                <a:prstGeom prst="rect">
                  <a:avLst/>
                </a:prstGeom>
                <a:noFill/>
                <a:extLst>
                  <a:ext uri="{909E8E84-426E-40dd-AFC4-6F175D3DCCD1}">
                    <a14:hiddenFill xmlns:a14="http://schemas.microsoft.com/office/drawing/2010/main">
                      <a:solidFill>
                        <a:srgbClr val="FFFFFF"/>
                      </a:solidFill>
                    </a14:hiddenFill>
                  </a:ext>
                </a:extLst>
              </p:spPr>
            </p:pic>
            <p:grpSp>
              <p:nvGrpSpPr>
                <p:cNvPr id="104" name="Group 103"/>
                <p:cNvGrpSpPr/>
                <p:nvPr/>
              </p:nvGrpSpPr>
              <p:grpSpPr>
                <a:xfrm>
                  <a:off x="1312095" y="2802212"/>
                  <a:ext cx="2377950" cy="786114"/>
                  <a:chOff x="1731062" y="2726803"/>
                  <a:chExt cx="2377950" cy="786114"/>
                </a:xfrm>
              </p:grpSpPr>
              <p:cxnSp>
                <p:nvCxnSpPr>
                  <p:cNvPr id="106" name="Straight Arrow Connector 105"/>
                  <p:cNvCxnSpPr/>
                  <p:nvPr/>
                </p:nvCxnSpPr>
                <p:spPr>
                  <a:xfrm flipV="1">
                    <a:off x="1731062" y="2726803"/>
                    <a:ext cx="919846" cy="7581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2315479" y="2726803"/>
                    <a:ext cx="468232" cy="7571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flipV="1">
                    <a:off x="2783711" y="2774067"/>
                    <a:ext cx="65651" cy="6626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2879890" y="2774067"/>
                    <a:ext cx="592628" cy="7099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flipV="1">
                    <a:off x="3041453" y="2774067"/>
                    <a:ext cx="1067559" cy="7388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5" name="Picture 6" descr="hierarchy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2004" y="2101961"/>
                  <a:ext cx="1148828" cy="114882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8" name="Group 47"/>
            <p:cNvGrpSpPr/>
            <p:nvPr/>
          </p:nvGrpSpPr>
          <p:grpSpPr>
            <a:xfrm>
              <a:off x="6271641" y="4807510"/>
              <a:ext cx="1957985" cy="1857773"/>
              <a:chOff x="997704" y="2101961"/>
              <a:chExt cx="3021846" cy="2666582"/>
            </a:xfrm>
          </p:grpSpPr>
          <p:pic>
            <p:nvPicPr>
              <p:cNvPr id="90" name="Picture 2" descr="team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704" y="3370668"/>
                <a:ext cx="1722051" cy="1377473"/>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team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993"/>
              <a:stretch/>
            </p:blipFill>
            <p:spPr bwMode="auto">
              <a:xfrm>
                <a:off x="2796777" y="3391070"/>
                <a:ext cx="1222773" cy="1377473"/>
              </a:xfrm>
              <a:prstGeom prst="rect">
                <a:avLst/>
              </a:prstGeom>
              <a:noFill/>
              <a:extLst>
                <a:ext uri="{909E8E84-426E-40dd-AFC4-6F175D3DCCD1}">
                  <a14:hiddenFill xmlns:a14="http://schemas.microsoft.com/office/drawing/2010/main">
                    <a:solidFill>
                      <a:srgbClr val="FFFFFF"/>
                    </a:solidFill>
                  </a14:hiddenFill>
                </a:ext>
              </a:extLst>
            </p:spPr>
          </p:pic>
          <p:grpSp>
            <p:nvGrpSpPr>
              <p:cNvPr id="92" name="Group 91"/>
              <p:cNvGrpSpPr/>
              <p:nvPr/>
            </p:nvGrpSpPr>
            <p:grpSpPr>
              <a:xfrm>
                <a:off x="1312095" y="2802212"/>
                <a:ext cx="2377950" cy="786114"/>
                <a:chOff x="1731062" y="2726803"/>
                <a:chExt cx="2377950" cy="786114"/>
              </a:xfrm>
            </p:grpSpPr>
            <p:cxnSp>
              <p:nvCxnSpPr>
                <p:cNvPr id="94" name="Straight Arrow Connector 93"/>
                <p:cNvCxnSpPr/>
                <p:nvPr/>
              </p:nvCxnSpPr>
              <p:spPr>
                <a:xfrm flipV="1">
                  <a:off x="1731062" y="2726803"/>
                  <a:ext cx="919846" cy="7581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2315479" y="2726803"/>
                  <a:ext cx="468232" cy="7571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flipV="1">
                  <a:off x="2783711" y="2774067"/>
                  <a:ext cx="65651" cy="6626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flipV="1">
                  <a:off x="2879890" y="2774067"/>
                  <a:ext cx="592628" cy="7099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flipV="1">
                  <a:off x="3041453" y="2774067"/>
                  <a:ext cx="1067559" cy="7388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3" name="Picture 6" descr="hierarchy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2004" y="2101961"/>
                <a:ext cx="1148828" cy="11488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8290717" y="4762515"/>
              <a:ext cx="1957985" cy="1857773"/>
              <a:chOff x="997704" y="2101961"/>
              <a:chExt cx="3021846" cy="2666582"/>
            </a:xfrm>
          </p:grpSpPr>
          <p:pic>
            <p:nvPicPr>
              <p:cNvPr id="81" name="Picture 2" descr="team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704" y="3370668"/>
                <a:ext cx="1722051" cy="137747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team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993"/>
              <a:stretch/>
            </p:blipFill>
            <p:spPr bwMode="auto">
              <a:xfrm>
                <a:off x="2796777" y="3391070"/>
                <a:ext cx="1222773" cy="1377473"/>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p:cNvGrpSpPr/>
              <p:nvPr/>
            </p:nvGrpSpPr>
            <p:grpSpPr>
              <a:xfrm>
                <a:off x="1312095" y="2802212"/>
                <a:ext cx="2377950" cy="786114"/>
                <a:chOff x="1731062" y="2726803"/>
                <a:chExt cx="2377950" cy="786114"/>
              </a:xfrm>
            </p:grpSpPr>
            <p:cxnSp>
              <p:nvCxnSpPr>
                <p:cNvPr id="85" name="Straight Arrow Connector 84"/>
                <p:cNvCxnSpPr/>
                <p:nvPr/>
              </p:nvCxnSpPr>
              <p:spPr>
                <a:xfrm flipV="1">
                  <a:off x="1731062" y="2726803"/>
                  <a:ext cx="919846" cy="7581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2315479" y="2726803"/>
                  <a:ext cx="468232" cy="7571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2783711" y="2774067"/>
                  <a:ext cx="65651" cy="6626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flipV="1">
                  <a:off x="2879890" y="2774067"/>
                  <a:ext cx="592628" cy="7099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3041453" y="2774067"/>
                  <a:ext cx="1067559" cy="7388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4" name="Picture 6" descr="hierarchy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2004" y="2101961"/>
                <a:ext cx="1148828" cy="1148828"/>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2" descr="team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8252" y="5685755"/>
              <a:ext cx="1115791" cy="95966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team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993"/>
            <a:stretch/>
          </p:blipFill>
          <p:spPr bwMode="auto">
            <a:xfrm>
              <a:off x="11453949" y="5699968"/>
              <a:ext cx="792288" cy="959668"/>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p:cNvGrpSpPr/>
            <p:nvPr/>
          </p:nvGrpSpPr>
          <p:grpSpPr>
            <a:xfrm>
              <a:off x="10491960" y="4801863"/>
              <a:ext cx="1540777" cy="1035531"/>
              <a:chOff x="10491960" y="4801863"/>
              <a:chExt cx="1540777" cy="1035531"/>
            </a:xfrm>
          </p:grpSpPr>
          <p:grpSp>
            <p:nvGrpSpPr>
              <p:cNvPr id="74" name="Group 73"/>
              <p:cNvGrpSpPr/>
              <p:nvPr/>
            </p:nvGrpSpPr>
            <p:grpSpPr>
              <a:xfrm>
                <a:off x="10491960" y="5289719"/>
                <a:ext cx="1540777" cy="547675"/>
                <a:chOff x="1731062" y="2726803"/>
                <a:chExt cx="2377950" cy="786114"/>
              </a:xfrm>
            </p:grpSpPr>
            <p:cxnSp>
              <p:nvCxnSpPr>
                <p:cNvPr id="76" name="Straight Arrow Connector 75"/>
                <p:cNvCxnSpPr/>
                <p:nvPr/>
              </p:nvCxnSpPr>
              <p:spPr>
                <a:xfrm flipV="1">
                  <a:off x="1731062" y="2726803"/>
                  <a:ext cx="919846" cy="7581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2315479" y="2726803"/>
                  <a:ext cx="468232" cy="7571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2783711" y="2774067"/>
                  <a:ext cx="65651" cy="6626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2879890" y="2774067"/>
                  <a:ext cx="592628" cy="7099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flipV="1">
                  <a:off x="3041453" y="2774067"/>
                  <a:ext cx="1067559" cy="7388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5" name="Picture 6" descr="hierarchy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8269" y="4801863"/>
                <a:ext cx="744375" cy="8003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p:nvPr/>
          </p:nvGrpSpPr>
          <p:grpSpPr>
            <a:xfrm>
              <a:off x="9219019" y="3409950"/>
              <a:ext cx="1997535" cy="1548305"/>
              <a:chOff x="10491960" y="4801863"/>
              <a:chExt cx="1540777" cy="1035531"/>
            </a:xfrm>
          </p:grpSpPr>
          <p:grpSp>
            <p:nvGrpSpPr>
              <p:cNvPr id="70" name="Group 69"/>
              <p:cNvGrpSpPr/>
              <p:nvPr/>
            </p:nvGrpSpPr>
            <p:grpSpPr>
              <a:xfrm>
                <a:off x="10491960" y="5289719"/>
                <a:ext cx="1540777" cy="547675"/>
                <a:chOff x="1731062" y="2726803"/>
                <a:chExt cx="2377950" cy="786114"/>
              </a:xfrm>
            </p:grpSpPr>
            <p:cxnSp>
              <p:nvCxnSpPr>
                <p:cNvPr id="72" name="Straight Arrow Connector 71"/>
                <p:cNvCxnSpPr/>
                <p:nvPr/>
              </p:nvCxnSpPr>
              <p:spPr>
                <a:xfrm flipV="1">
                  <a:off x="1731062" y="2726803"/>
                  <a:ext cx="919846" cy="7581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3041453" y="2774067"/>
                  <a:ext cx="1067559" cy="7388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1" name="Picture 6" descr="hierarchy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48269" y="4801863"/>
                <a:ext cx="744375" cy="8003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5253861" y="3391442"/>
              <a:ext cx="1997535" cy="1548305"/>
              <a:chOff x="10491960" y="4801863"/>
              <a:chExt cx="1540777" cy="1035531"/>
            </a:xfrm>
          </p:grpSpPr>
          <p:grpSp>
            <p:nvGrpSpPr>
              <p:cNvPr id="66" name="Group 65"/>
              <p:cNvGrpSpPr/>
              <p:nvPr/>
            </p:nvGrpSpPr>
            <p:grpSpPr>
              <a:xfrm>
                <a:off x="10491960" y="5289719"/>
                <a:ext cx="1540777" cy="547675"/>
                <a:chOff x="1731062" y="2726803"/>
                <a:chExt cx="2377950" cy="786114"/>
              </a:xfrm>
            </p:grpSpPr>
            <p:cxnSp>
              <p:nvCxnSpPr>
                <p:cNvPr id="68" name="Straight Arrow Connector 67"/>
                <p:cNvCxnSpPr/>
                <p:nvPr/>
              </p:nvCxnSpPr>
              <p:spPr>
                <a:xfrm flipV="1">
                  <a:off x="1731062" y="2726803"/>
                  <a:ext cx="919846" cy="7581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3041453" y="2774067"/>
                  <a:ext cx="1067559" cy="7388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7" name="Picture 6" descr="hierarchy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48269" y="4801863"/>
                <a:ext cx="744375" cy="8003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1273654" y="3296347"/>
              <a:ext cx="1997535" cy="1548305"/>
              <a:chOff x="10491960" y="4801863"/>
              <a:chExt cx="1540777" cy="1035531"/>
            </a:xfrm>
          </p:grpSpPr>
          <p:grpSp>
            <p:nvGrpSpPr>
              <p:cNvPr id="62" name="Group 61"/>
              <p:cNvGrpSpPr/>
              <p:nvPr/>
            </p:nvGrpSpPr>
            <p:grpSpPr>
              <a:xfrm>
                <a:off x="10491960" y="5289719"/>
                <a:ext cx="1540777" cy="547675"/>
                <a:chOff x="1731062" y="2726803"/>
                <a:chExt cx="2377950" cy="786114"/>
              </a:xfrm>
            </p:grpSpPr>
            <p:cxnSp>
              <p:nvCxnSpPr>
                <p:cNvPr id="64" name="Straight Arrow Connector 63"/>
                <p:cNvCxnSpPr/>
                <p:nvPr/>
              </p:nvCxnSpPr>
              <p:spPr>
                <a:xfrm flipV="1">
                  <a:off x="1731062" y="2726803"/>
                  <a:ext cx="919846" cy="7581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3041453" y="2774067"/>
                  <a:ext cx="1067559" cy="7388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3" name="Picture 6" descr="hierarchy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48269" y="4801863"/>
                <a:ext cx="744375" cy="8003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p:cNvGrpSpPr/>
            <p:nvPr/>
          </p:nvGrpSpPr>
          <p:grpSpPr>
            <a:xfrm>
              <a:off x="2349755" y="1433704"/>
              <a:ext cx="7685446" cy="2091192"/>
              <a:chOff x="8139143" y="4801863"/>
              <a:chExt cx="5928086" cy="1398622"/>
            </a:xfrm>
          </p:grpSpPr>
          <p:grpSp>
            <p:nvGrpSpPr>
              <p:cNvPr id="58" name="Group 57"/>
              <p:cNvGrpSpPr/>
              <p:nvPr/>
            </p:nvGrpSpPr>
            <p:grpSpPr>
              <a:xfrm>
                <a:off x="8139143" y="5289718"/>
                <a:ext cx="5928086" cy="910767"/>
                <a:chOff x="-1900146" y="2726804"/>
                <a:chExt cx="9149080" cy="1307285"/>
              </a:xfrm>
            </p:grpSpPr>
            <p:cxnSp>
              <p:nvCxnSpPr>
                <p:cNvPr id="60" name="Straight Arrow Connector 59"/>
                <p:cNvCxnSpPr/>
                <p:nvPr/>
              </p:nvCxnSpPr>
              <p:spPr>
                <a:xfrm flipV="1">
                  <a:off x="-1900146" y="2726804"/>
                  <a:ext cx="4551054" cy="12586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3041454" y="2774068"/>
                  <a:ext cx="4207480" cy="12600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9" name="Picture 6" descr="hierarchy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48269" y="4801863"/>
                <a:ext cx="744375" cy="80037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7" name="Straight Arrow Connector 56"/>
            <p:cNvCxnSpPr>
              <a:stCxn id="67" idx="0"/>
            </p:cNvCxnSpPr>
            <p:nvPr/>
          </p:nvCxnSpPr>
          <p:spPr>
            <a:xfrm flipV="1">
              <a:off x="6198318" y="2315536"/>
              <a:ext cx="126831" cy="10759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9" name="TextBox 128"/>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a:t>
            </a:r>
            <a:endParaRPr lang="en-US" sz="2400" dirty="0">
              <a:solidFill>
                <a:schemeClr val="bg1"/>
              </a:solidFill>
            </a:endParaRPr>
          </a:p>
        </p:txBody>
      </p:sp>
      <p:grpSp>
        <p:nvGrpSpPr>
          <p:cNvPr id="130" name="Group 129"/>
          <p:cNvGrpSpPr/>
          <p:nvPr/>
        </p:nvGrpSpPr>
        <p:grpSpPr>
          <a:xfrm>
            <a:off x="9838266" y="73460"/>
            <a:ext cx="2188633" cy="309819"/>
            <a:chOff x="7543800" y="4861360"/>
            <a:chExt cx="3746500" cy="309819"/>
          </a:xfrm>
        </p:grpSpPr>
        <p:sp>
          <p:nvSpPr>
            <p:cNvPr id="131" name="Flowchart: Stored Data 130"/>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Stored Data 131"/>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Stored Data 132"/>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Stored Data 133"/>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938358" y="1841500"/>
            <a:ext cx="4042709" cy="523220"/>
          </a:xfrm>
          <a:prstGeom prst="rect">
            <a:avLst/>
          </a:prstGeom>
          <a:noFill/>
        </p:spPr>
        <p:txBody>
          <a:bodyPr wrap="square" rtlCol="0">
            <a:spAutoFit/>
          </a:bodyPr>
          <a:lstStyle/>
          <a:p>
            <a:pPr algn="ctr"/>
            <a:r>
              <a:rPr lang="en-US" sz="2800" dirty="0" smtClean="0"/>
              <a:t>Traditional economy </a:t>
            </a:r>
            <a:endParaRPr lang="en-US" dirty="0"/>
          </a:p>
        </p:txBody>
      </p:sp>
      <p:sp>
        <p:nvSpPr>
          <p:cNvPr id="135" name="TextBox 134"/>
          <p:cNvSpPr txBox="1"/>
          <p:nvPr/>
        </p:nvSpPr>
        <p:spPr>
          <a:xfrm>
            <a:off x="6945458" y="1752600"/>
            <a:ext cx="4042709" cy="523220"/>
          </a:xfrm>
          <a:prstGeom prst="rect">
            <a:avLst/>
          </a:prstGeom>
          <a:noFill/>
        </p:spPr>
        <p:txBody>
          <a:bodyPr wrap="square" rtlCol="0">
            <a:spAutoFit/>
          </a:bodyPr>
          <a:lstStyle/>
          <a:p>
            <a:pPr algn="ctr"/>
            <a:r>
              <a:rPr lang="en-US" sz="2800" dirty="0" smtClean="0"/>
              <a:t>Creative economy </a:t>
            </a:r>
            <a:endParaRPr lang="en-US" dirty="0"/>
          </a:p>
        </p:txBody>
      </p:sp>
      <p:sp>
        <p:nvSpPr>
          <p:cNvPr id="136" name="TextBox 135"/>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3" name="Slide Number Placeholder 2"/>
          <p:cNvSpPr>
            <a:spLocks noGrp="1"/>
          </p:cNvSpPr>
          <p:nvPr>
            <p:ph type="sldNum" sz="quarter" idx="12"/>
          </p:nvPr>
        </p:nvSpPr>
        <p:spPr/>
        <p:txBody>
          <a:bodyPr/>
          <a:lstStyle/>
          <a:p>
            <a:fld id="{6A580155-3645-4FD6-8B88-3D2692ADBA2E}" type="slidenum">
              <a:rPr lang="en-US" smtClean="0"/>
              <a:t>12</a:t>
            </a:fld>
            <a:endParaRPr lang="en-US"/>
          </a:p>
        </p:txBody>
      </p:sp>
    </p:spTree>
    <p:extLst>
      <p:ext uri="{BB962C8B-B14F-4D97-AF65-F5344CB8AC3E}">
        <p14:creationId xmlns:p14="http://schemas.microsoft.com/office/powerpoint/2010/main" val="4643159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749300" y="5499100"/>
            <a:ext cx="6468267" cy="984105"/>
            <a:chOff x="1087699" y="4579974"/>
            <a:chExt cx="9020858" cy="1623831"/>
          </a:xfrm>
        </p:grpSpPr>
        <p:grpSp>
          <p:nvGrpSpPr>
            <p:cNvPr id="4" name="Group 3"/>
            <p:cNvGrpSpPr/>
            <p:nvPr/>
          </p:nvGrpSpPr>
          <p:grpSpPr>
            <a:xfrm>
              <a:off x="1087699" y="4579974"/>
              <a:ext cx="2823258" cy="1585731"/>
              <a:chOff x="1494099" y="2060294"/>
              <a:chExt cx="2823258" cy="1585731"/>
            </a:xfrm>
          </p:grpSpPr>
          <p:sp>
            <p:nvSpPr>
              <p:cNvPr id="5" name="Rectangle 4"/>
              <p:cNvSpPr/>
              <p:nvPr/>
            </p:nvSpPr>
            <p:spPr>
              <a:xfrm>
                <a:off x="2372810" y="2060294"/>
                <a:ext cx="821803" cy="5903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6" name="Oval 5"/>
              <p:cNvSpPr/>
              <p:nvPr/>
            </p:nvSpPr>
            <p:spPr>
              <a:xfrm>
                <a:off x="1494099"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 name="Oval 6"/>
              <p:cNvSpPr/>
              <p:nvPr/>
            </p:nvSpPr>
            <p:spPr>
              <a:xfrm>
                <a:off x="2052577"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Oval 7"/>
              <p:cNvSpPr/>
              <p:nvPr/>
            </p:nvSpPr>
            <p:spPr>
              <a:xfrm>
                <a:off x="2642884" y="3379807"/>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 name="Oval 8"/>
              <p:cNvSpPr/>
              <p:nvPr/>
            </p:nvSpPr>
            <p:spPr>
              <a:xfrm>
                <a:off x="3194613"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0" name="Oval 9"/>
              <p:cNvSpPr/>
              <p:nvPr/>
            </p:nvSpPr>
            <p:spPr>
              <a:xfrm>
                <a:off x="3970116"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11" name="Straight Arrow Connector 10"/>
              <p:cNvCxnSpPr>
                <a:stCxn id="6" idx="0"/>
                <a:endCxn id="5" idx="2"/>
              </p:cNvCxnSpPr>
              <p:nvPr/>
            </p:nvCxnSpPr>
            <p:spPr>
              <a:xfrm flipV="1">
                <a:off x="1667720" y="2650603"/>
                <a:ext cx="1115992" cy="7195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08355" y="2726803"/>
                <a:ext cx="575356" cy="6819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783711" y="2774066"/>
                <a:ext cx="59320" cy="6375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a:endCxn id="5" idx="2"/>
              </p:cNvCxnSpPr>
              <p:nvPr/>
            </p:nvCxnSpPr>
            <p:spPr>
              <a:xfrm flipH="1" flipV="1">
                <a:off x="2783712" y="2650603"/>
                <a:ext cx="584522"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0"/>
                <a:endCxn id="5" idx="2"/>
              </p:cNvCxnSpPr>
              <p:nvPr/>
            </p:nvCxnSpPr>
            <p:spPr>
              <a:xfrm flipH="1" flipV="1">
                <a:off x="2783712" y="2650603"/>
                <a:ext cx="1360025"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33508" y="2181826"/>
                <a:ext cx="775504" cy="507850"/>
              </a:xfrm>
              <a:prstGeom prst="rect">
                <a:avLst/>
              </a:prstGeom>
              <a:noFill/>
            </p:spPr>
            <p:txBody>
              <a:bodyPr wrap="square" rtlCol="0">
                <a:spAutoFit/>
              </a:bodyPr>
              <a:lstStyle/>
              <a:p>
                <a:r>
                  <a:rPr lang="en-US" sz="1400" dirty="0" smtClean="0"/>
                  <a:t>Boss</a:t>
                </a:r>
                <a:endParaRPr lang="en-US" sz="1100" dirty="0"/>
              </a:p>
            </p:txBody>
          </p:sp>
        </p:grpSp>
        <p:grpSp>
          <p:nvGrpSpPr>
            <p:cNvPr id="17" name="Group 16"/>
            <p:cNvGrpSpPr/>
            <p:nvPr/>
          </p:nvGrpSpPr>
          <p:grpSpPr>
            <a:xfrm>
              <a:off x="4300799" y="4592674"/>
              <a:ext cx="2823258" cy="1585731"/>
              <a:chOff x="1494099" y="2060294"/>
              <a:chExt cx="2823258" cy="1585731"/>
            </a:xfrm>
          </p:grpSpPr>
          <p:sp>
            <p:nvSpPr>
              <p:cNvPr id="18" name="Rectangle 17"/>
              <p:cNvSpPr/>
              <p:nvPr/>
            </p:nvSpPr>
            <p:spPr>
              <a:xfrm>
                <a:off x="2372810" y="2060294"/>
                <a:ext cx="821803" cy="5903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9" name="Oval 18"/>
              <p:cNvSpPr/>
              <p:nvPr/>
            </p:nvSpPr>
            <p:spPr>
              <a:xfrm>
                <a:off x="1494099"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0" name="Oval 19"/>
              <p:cNvSpPr/>
              <p:nvPr/>
            </p:nvSpPr>
            <p:spPr>
              <a:xfrm>
                <a:off x="2052577"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1" name="Oval 20"/>
              <p:cNvSpPr/>
              <p:nvPr/>
            </p:nvSpPr>
            <p:spPr>
              <a:xfrm>
                <a:off x="2642884" y="3379807"/>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2" name="Oval 21"/>
              <p:cNvSpPr/>
              <p:nvPr/>
            </p:nvSpPr>
            <p:spPr>
              <a:xfrm>
                <a:off x="3194613"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3" name="Oval 22"/>
              <p:cNvSpPr/>
              <p:nvPr/>
            </p:nvSpPr>
            <p:spPr>
              <a:xfrm>
                <a:off x="3970116"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24" name="Straight Arrow Connector 23"/>
              <p:cNvCxnSpPr>
                <a:stCxn id="19" idx="0"/>
                <a:endCxn id="18" idx="2"/>
              </p:cNvCxnSpPr>
              <p:nvPr/>
            </p:nvCxnSpPr>
            <p:spPr>
              <a:xfrm flipV="1">
                <a:off x="1667720" y="2650603"/>
                <a:ext cx="1115992" cy="7195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208355" y="2726803"/>
                <a:ext cx="575356" cy="6819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783711" y="2774066"/>
                <a:ext cx="59320" cy="6375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0"/>
                <a:endCxn id="18" idx="2"/>
              </p:cNvCxnSpPr>
              <p:nvPr/>
            </p:nvCxnSpPr>
            <p:spPr>
              <a:xfrm flipH="1" flipV="1">
                <a:off x="2783712" y="2650603"/>
                <a:ext cx="584522"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3" idx="0"/>
                <a:endCxn id="18" idx="2"/>
              </p:cNvCxnSpPr>
              <p:nvPr/>
            </p:nvCxnSpPr>
            <p:spPr>
              <a:xfrm flipH="1" flipV="1">
                <a:off x="2783712" y="2650603"/>
                <a:ext cx="1360025"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33508" y="2181826"/>
                <a:ext cx="775504" cy="507850"/>
              </a:xfrm>
              <a:prstGeom prst="rect">
                <a:avLst/>
              </a:prstGeom>
              <a:noFill/>
            </p:spPr>
            <p:txBody>
              <a:bodyPr wrap="square" rtlCol="0">
                <a:spAutoFit/>
              </a:bodyPr>
              <a:lstStyle/>
              <a:p>
                <a:r>
                  <a:rPr lang="en-US" sz="1400" dirty="0" smtClean="0"/>
                  <a:t>Boss</a:t>
                </a:r>
                <a:endParaRPr lang="en-US" sz="1100" dirty="0"/>
              </a:p>
            </p:txBody>
          </p:sp>
        </p:grpSp>
        <p:grpSp>
          <p:nvGrpSpPr>
            <p:cNvPr id="30" name="Group 29"/>
            <p:cNvGrpSpPr/>
            <p:nvPr/>
          </p:nvGrpSpPr>
          <p:grpSpPr>
            <a:xfrm>
              <a:off x="7285299" y="4618074"/>
              <a:ext cx="2823258" cy="1585731"/>
              <a:chOff x="1494099" y="2060294"/>
              <a:chExt cx="2823258" cy="1585731"/>
            </a:xfrm>
          </p:grpSpPr>
          <p:sp>
            <p:nvSpPr>
              <p:cNvPr id="31" name="Rectangle 30"/>
              <p:cNvSpPr/>
              <p:nvPr/>
            </p:nvSpPr>
            <p:spPr>
              <a:xfrm>
                <a:off x="2372810" y="2060294"/>
                <a:ext cx="821803" cy="5903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2" name="Oval 31"/>
              <p:cNvSpPr/>
              <p:nvPr/>
            </p:nvSpPr>
            <p:spPr>
              <a:xfrm>
                <a:off x="1494099"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3" name="Oval 32"/>
              <p:cNvSpPr/>
              <p:nvPr/>
            </p:nvSpPr>
            <p:spPr>
              <a:xfrm>
                <a:off x="2052577"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4" name="Oval 33"/>
              <p:cNvSpPr/>
              <p:nvPr/>
            </p:nvSpPr>
            <p:spPr>
              <a:xfrm>
                <a:off x="2642884" y="3379807"/>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5" name="Oval 34"/>
              <p:cNvSpPr/>
              <p:nvPr/>
            </p:nvSpPr>
            <p:spPr>
              <a:xfrm>
                <a:off x="3194613"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6" name="Oval 35"/>
              <p:cNvSpPr/>
              <p:nvPr/>
            </p:nvSpPr>
            <p:spPr>
              <a:xfrm>
                <a:off x="3970116"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37" name="Straight Arrow Connector 36"/>
              <p:cNvCxnSpPr>
                <a:stCxn id="32" idx="0"/>
                <a:endCxn id="31" idx="2"/>
              </p:cNvCxnSpPr>
              <p:nvPr/>
            </p:nvCxnSpPr>
            <p:spPr>
              <a:xfrm flipV="1">
                <a:off x="1667720" y="2650603"/>
                <a:ext cx="1115992" cy="7195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208355" y="2726803"/>
                <a:ext cx="575356" cy="6819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2783711" y="2774066"/>
                <a:ext cx="59320" cy="6375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5" idx="0"/>
                <a:endCxn id="31" idx="2"/>
              </p:cNvCxnSpPr>
              <p:nvPr/>
            </p:nvCxnSpPr>
            <p:spPr>
              <a:xfrm flipH="1" flipV="1">
                <a:off x="2783712" y="2650603"/>
                <a:ext cx="584522"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6" idx="0"/>
                <a:endCxn id="31" idx="2"/>
              </p:cNvCxnSpPr>
              <p:nvPr/>
            </p:nvCxnSpPr>
            <p:spPr>
              <a:xfrm flipH="1" flipV="1">
                <a:off x="2783712" y="2650603"/>
                <a:ext cx="1360025"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33508" y="2181826"/>
                <a:ext cx="775504" cy="507850"/>
              </a:xfrm>
              <a:prstGeom prst="rect">
                <a:avLst/>
              </a:prstGeom>
              <a:noFill/>
            </p:spPr>
            <p:txBody>
              <a:bodyPr wrap="square" rtlCol="0">
                <a:spAutoFit/>
              </a:bodyPr>
              <a:lstStyle/>
              <a:p>
                <a:r>
                  <a:rPr lang="en-US" sz="1400" dirty="0" smtClean="0"/>
                  <a:t>Boss</a:t>
                </a:r>
                <a:endParaRPr lang="en-US" sz="1100" dirty="0"/>
              </a:p>
            </p:txBody>
          </p:sp>
        </p:grpSp>
      </p:grpSp>
      <p:sp>
        <p:nvSpPr>
          <p:cNvPr id="100" name="Rectangle 99"/>
          <p:cNvSpPr/>
          <p:nvPr/>
        </p:nvSpPr>
        <p:spPr>
          <a:xfrm>
            <a:off x="3558778" y="4133082"/>
            <a:ext cx="589261" cy="3577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106" name="Straight Arrow Connector 105"/>
          <p:cNvCxnSpPr>
            <a:stCxn id="5" idx="0"/>
            <a:endCxn id="100" idx="2"/>
          </p:cNvCxnSpPr>
          <p:nvPr/>
        </p:nvCxnSpPr>
        <p:spPr>
          <a:xfrm flipV="1">
            <a:off x="1673997" y="4490832"/>
            <a:ext cx="2179412" cy="10082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8" idx="0"/>
          </p:cNvCxnSpPr>
          <p:nvPr/>
        </p:nvCxnSpPr>
        <p:spPr>
          <a:xfrm flipH="1" flipV="1">
            <a:off x="3853409" y="4565657"/>
            <a:ext cx="124492" cy="941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31" idx="0"/>
            <a:endCxn id="100" idx="2"/>
          </p:cNvCxnSpPr>
          <p:nvPr/>
        </p:nvCxnSpPr>
        <p:spPr>
          <a:xfrm flipH="1" flipV="1">
            <a:off x="3853409" y="4490832"/>
            <a:ext cx="2264481" cy="103135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4247632" y="4206735"/>
            <a:ext cx="556063" cy="307777"/>
          </a:xfrm>
          <a:prstGeom prst="rect">
            <a:avLst/>
          </a:prstGeom>
          <a:noFill/>
        </p:spPr>
        <p:txBody>
          <a:bodyPr wrap="square" rtlCol="0">
            <a:spAutoFit/>
          </a:bodyPr>
          <a:lstStyle/>
          <a:p>
            <a:r>
              <a:rPr lang="en-US" sz="1400" dirty="0" smtClean="0"/>
              <a:t>Boss</a:t>
            </a:r>
            <a:endParaRPr lang="en-US" sz="1100" dirty="0"/>
          </a:p>
        </p:txBody>
      </p:sp>
      <p:sp>
        <p:nvSpPr>
          <p:cNvPr id="112" name="Rectangle 111"/>
          <p:cNvSpPr/>
          <p:nvPr/>
        </p:nvSpPr>
        <p:spPr>
          <a:xfrm>
            <a:off x="9080348" y="3319306"/>
            <a:ext cx="589261" cy="3577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18" name="TextBox 117"/>
          <p:cNvSpPr txBox="1"/>
          <p:nvPr/>
        </p:nvSpPr>
        <p:spPr>
          <a:xfrm>
            <a:off x="9769202" y="3392959"/>
            <a:ext cx="556063" cy="307777"/>
          </a:xfrm>
          <a:prstGeom prst="rect">
            <a:avLst/>
          </a:prstGeom>
          <a:noFill/>
        </p:spPr>
        <p:txBody>
          <a:bodyPr wrap="square" rtlCol="0">
            <a:spAutoFit/>
          </a:bodyPr>
          <a:lstStyle/>
          <a:p>
            <a:r>
              <a:rPr lang="en-US" sz="1400" dirty="0" smtClean="0"/>
              <a:t>Boss</a:t>
            </a:r>
            <a:endParaRPr lang="en-US" sz="1100" dirty="0"/>
          </a:p>
        </p:txBody>
      </p:sp>
      <p:sp>
        <p:nvSpPr>
          <p:cNvPr id="119" name="Rectangle 118"/>
          <p:cNvSpPr/>
          <p:nvPr/>
        </p:nvSpPr>
        <p:spPr>
          <a:xfrm>
            <a:off x="6238478" y="2850382"/>
            <a:ext cx="589261" cy="3577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120" name="Straight Arrow Connector 119"/>
          <p:cNvCxnSpPr>
            <a:endCxn id="119" idx="2"/>
          </p:cNvCxnSpPr>
          <p:nvPr/>
        </p:nvCxnSpPr>
        <p:spPr>
          <a:xfrm flipV="1">
            <a:off x="3977900" y="3208132"/>
            <a:ext cx="2555209" cy="8761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1"/>
            <a:endCxn id="119" idx="2"/>
          </p:cNvCxnSpPr>
          <p:nvPr/>
        </p:nvCxnSpPr>
        <p:spPr>
          <a:xfrm flipH="1" flipV="1">
            <a:off x="6533109" y="3208132"/>
            <a:ext cx="2547239" cy="2900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6927332" y="2924035"/>
            <a:ext cx="556063" cy="307777"/>
          </a:xfrm>
          <a:prstGeom prst="rect">
            <a:avLst/>
          </a:prstGeom>
          <a:noFill/>
        </p:spPr>
        <p:txBody>
          <a:bodyPr wrap="square" rtlCol="0">
            <a:spAutoFit/>
          </a:bodyPr>
          <a:lstStyle/>
          <a:p>
            <a:r>
              <a:rPr lang="en-US" sz="1400" dirty="0" smtClean="0"/>
              <a:t>Boss</a:t>
            </a:r>
            <a:endParaRPr lang="en-US" sz="1100" dirty="0"/>
          </a:p>
        </p:txBody>
      </p:sp>
      <p:sp>
        <p:nvSpPr>
          <p:cNvPr id="134" name="TextBox 133"/>
          <p:cNvSpPr txBox="1"/>
          <p:nvPr/>
        </p:nvSpPr>
        <p:spPr>
          <a:xfrm>
            <a:off x="569431" y="1704378"/>
            <a:ext cx="11173390" cy="584775"/>
          </a:xfrm>
          <a:prstGeom prst="rect">
            <a:avLst/>
          </a:prstGeom>
          <a:noFill/>
        </p:spPr>
        <p:txBody>
          <a:bodyPr wrap="square" rtlCol="0">
            <a:spAutoFit/>
          </a:bodyPr>
          <a:lstStyle/>
          <a:p>
            <a:pPr algn="ctr"/>
            <a:r>
              <a:rPr lang="en-US" sz="3200" dirty="0" smtClean="0"/>
              <a:t>Plugging Scrum teams into a bureaucracy creates friction</a:t>
            </a:r>
            <a:endParaRPr lang="en-US" sz="1050" dirty="0"/>
          </a:p>
        </p:txBody>
      </p:sp>
      <p:grpSp>
        <p:nvGrpSpPr>
          <p:cNvPr id="3" name="Group 2"/>
          <p:cNvGrpSpPr/>
          <p:nvPr/>
        </p:nvGrpSpPr>
        <p:grpSpPr>
          <a:xfrm>
            <a:off x="7703270" y="4539083"/>
            <a:ext cx="4247511" cy="1887999"/>
            <a:chOff x="6851353" y="3740556"/>
            <a:chExt cx="5211054" cy="2713100"/>
          </a:xfrm>
        </p:grpSpPr>
        <p:grpSp>
          <p:nvGrpSpPr>
            <p:cNvPr id="98" name="Group 97"/>
            <p:cNvGrpSpPr/>
            <p:nvPr/>
          </p:nvGrpSpPr>
          <p:grpSpPr>
            <a:xfrm>
              <a:off x="7142720" y="4018465"/>
              <a:ext cx="4568724" cy="1820204"/>
              <a:chOff x="2303441" y="1170797"/>
              <a:chExt cx="7721831" cy="2505465"/>
            </a:xfrm>
          </p:grpSpPr>
          <p:grpSp>
            <p:nvGrpSpPr>
              <p:cNvPr id="99" name="Group 98"/>
              <p:cNvGrpSpPr/>
              <p:nvPr/>
            </p:nvGrpSpPr>
            <p:grpSpPr>
              <a:xfrm>
                <a:off x="2303441" y="1170797"/>
                <a:ext cx="7721831" cy="2353065"/>
                <a:chOff x="2303441" y="1170797"/>
                <a:chExt cx="7721831" cy="2353065"/>
              </a:xfrm>
            </p:grpSpPr>
            <p:sp>
              <p:nvSpPr>
                <p:cNvPr id="102" name="Arc 101"/>
                <p:cNvSpPr/>
                <p:nvPr/>
              </p:nvSpPr>
              <p:spPr>
                <a:xfrm>
                  <a:off x="2951444" y="1803346"/>
                  <a:ext cx="5787189" cy="1720516"/>
                </a:xfrm>
                <a:prstGeom prst="arc">
                  <a:avLst>
                    <a:gd name="adj1" fmla="val 10864410"/>
                    <a:gd name="adj2" fmla="val 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p>
              </p:txBody>
            </p:sp>
            <p:sp>
              <p:nvSpPr>
                <p:cNvPr id="103" name="Donut 102"/>
                <p:cNvSpPr/>
                <p:nvPr/>
              </p:nvSpPr>
              <p:spPr>
                <a:xfrm>
                  <a:off x="5594783" y="1170797"/>
                  <a:ext cx="601579" cy="1287379"/>
                </a:xfrm>
                <a:prstGeom prst="don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104" name="TextBox 103"/>
                <p:cNvSpPr txBox="1"/>
                <p:nvPr/>
              </p:nvSpPr>
              <p:spPr>
                <a:xfrm>
                  <a:off x="4324462" y="2322072"/>
                  <a:ext cx="3592620" cy="730549"/>
                </a:xfrm>
                <a:prstGeom prst="rect">
                  <a:avLst/>
                </a:prstGeom>
                <a:noFill/>
              </p:spPr>
              <p:txBody>
                <a:bodyPr wrap="square" rtlCol="0">
                  <a:spAutoFit/>
                </a:bodyPr>
                <a:lstStyle/>
                <a:p>
                  <a:r>
                    <a:rPr lang="en-US" dirty="0" smtClean="0"/>
                    <a:t>Product owner</a:t>
                  </a:r>
                  <a:endParaRPr lang="en-US" dirty="0"/>
                </a:p>
              </p:txBody>
            </p:sp>
            <p:sp>
              <p:nvSpPr>
                <p:cNvPr id="105" name="TextBox 104"/>
                <p:cNvSpPr txBox="1"/>
                <p:nvPr/>
              </p:nvSpPr>
              <p:spPr>
                <a:xfrm>
                  <a:off x="2303441" y="2564234"/>
                  <a:ext cx="2436480" cy="730549"/>
                </a:xfrm>
                <a:prstGeom prst="rect">
                  <a:avLst/>
                </a:prstGeom>
                <a:noFill/>
              </p:spPr>
              <p:txBody>
                <a:bodyPr wrap="square" rtlCol="0">
                  <a:spAutoFit/>
                </a:bodyPr>
                <a:lstStyle/>
                <a:p>
                  <a:r>
                    <a:rPr lang="en-US" dirty="0" smtClean="0"/>
                    <a:t>Team</a:t>
                  </a:r>
                  <a:endParaRPr lang="en-US" dirty="0"/>
                </a:p>
              </p:txBody>
            </p:sp>
            <p:sp>
              <p:nvSpPr>
                <p:cNvPr id="107" name="TextBox 106"/>
                <p:cNvSpPr txBox="1"/>
                <p:nvPr/>
              </p:nvSpPr>
              <p:spPr>
                <a:xfrm>
                  <a:off x="7643020" y="2663604"/>
                  <a:ext cx="2382252" cy="730549"/>
                </a:xfrm>
                <a:prstGeom prst="rect">
                  <a:avLst/>
                </a:prstGeom>
                <a:noFill/>
              </p:spPr>
              <p:txBody>
                <a:bodyPr wrap="square" rtlCol="0">
                  <a:spAutoFit/>
                </a:bodyPr>
                <a:lstStyle/>
                <a:p>
                  <a:r>
                    <a:rPr lang="en-US" dirty="0" smtClean="0"/>
                    <a:t>Customer</a:t>
                  </a:r>
                  <a:endParaRPr lang="en-US" dirty="0"/>
                </a:p>
              </p:txBody>
            </p:sp>
          </p:grpSp>
          <p:sp>
            <p:nvSpPr>
              <p:cNvPr id="101" name="Arc 100"/>
              <p:cNvSpPr/>
              <p:nvPr/>
            </p:nvSpPr>
            <p:spPr>
              <a:xfrm flipH="1" flipV="1">
                <a:off x="3103844" y="1955746"/>
                <a:ext cx="5787189" cy="1720516"/>
              </a:xfrm>
              <a:prstGeom prst="arc">
                <a:avLst>
                  <a:gd name="adj1" fmla="val 11452554"/>
                  <a:gd name="adj2" fmla="val 21161258"/>
                </a:avLst>
              </a:prstGeom>
              <a:ln w="571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p>
            </p:txBody>
          </p:sp>
        </p:grpSp>
        <p:sp>
          <p:nvSpPr>
            <p:cNvPr id="2" name="Donut 1"/>
            <p:cNvSpPr/>
            <p:nvPr/>
          </p:nvSpPr>
          <p:spPr>
            <a:xfrm>
              <a:off x="6851353" y="3740556"/>
              <a:ext cx="5211054" cy="2713100"/>
            </a:xfrm>
            <a:prstGeom prst="donut">
              <a:avLst>
                <a:gd name="adj" fmla="val 7652"/>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sp>
        <p:nvSpPr>
          <p:cNvPr id="44" name="TextBox 43"/>
          <p:cNvSpPr txBox="1"/>
          <p:nvPr/>
        </p:nvSpPr>
        <p:spPr>
          <a:xfrm>
            <a:off x="400306" y="635143"/>
            <a:ext cx="11435166" cy="830997"/>
          </a:xfrm>
          <a:prstGeom prst="rect">
            <a:avLst/>
          </a:prstGeom>
          <a:noFill/>
        </p:spPr>
        <p:txBody>
          <a:bodyPr wrap="square" rtlCol="0">
            <a:spAutoFit/>
          </a:bodyPr>
          <a:lstStyle/>
          <a:p>
            <a:pPr algn="ctr"/>
            <a:r>
              <a:rPr lang="en-US" sz="4800" dirty="0" smtClean="0"/>
              <a:t>There are many partial transitions</a:t>
            </a:r>
            <a:endParaRPr lang="en-US" sz="3200" dirty="0"/>
          </a:p>
        </p:txBody>
      </p:sp>
      <p:grpSp>
        <p:nvGrpSpPr>
          <p:cNvPr id="69" name="Group 38"/>
          <p:cNvGrpSpPr/>
          <p:nvPr/>
        </p:nvGrpSpPr>
        <p:grpSpPr>
          <a:xfrm rot="5936720" flipH="1">
            <a:off x="9028219" y="3775116"/>
            <a:ext cx="1193826" cy="830239"/>
            <a:chOff x="5791200" y="228600"/>
            <a:chExt cx="1371600" cy="1600200"/>
          </a:xfrm>
          <a:solidFill>
            <a:srgbClr val="FF0000"/>
          </a:solidFill>
        </p:grpSpPr>
        <p:sp>
          <p:nvSpPr>
            <p:cNvPr id="70" name="Lightning Bolt 69"/>
            <p:cNvSpPr/>
            <p:nvPr/>
          </p:nvSpPr>
          <p:spPr>
            <a:xfrm>
              <a:off x="6248400" y="9144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Lightning Bolt 70"/>
            <p:cNvSpPr/>
            <p:nvPr/>
          </p:nvSpPr>
          <p:spPr>
            <a:xfrm rot="10800000">
              <a:off x="5791200" y="2286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38"/>
          <p:cNvGrpSpPr/>
          <p:nvPr/>
        </p:nvGrpSpPr>
        <p:grpSpPr>
          <a:xfrm rot="1652464" flipH="1">
            <a:off x="6597233" y="5372135"/>
            <a:ext cx="1193826" cy="830239"/>
            <a:chOff x="5791200" y="228600"/>
            <a:chExt cx="1371600" cy="1600200"/>
          </a:xfrm>
          <a:solidFill>
            <a:srgbClr val="FF0000"/>
          </a:solidFill>
        </p:grpSpPr>
        <p:sp>
          <p:nvSpPr>
            <p:cNvPr id="73" name="Lightning Bolt 72"/>
            <p:cNvSpPr/>
            <p:nvPr/>
          </p:nvSpPr>
          <p:spPr>
            <a:xfrm>
              <a:off x="6248400" y="9144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Lightning Bolt 73"/>
            <p:cNvSpPr/>
            <p:nvPr/>
          </p:nvSpPr>
          <p:spPr>
            <a:xfrm rot="10800000">
              <a:off x="5791200" y="2286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38"/>
          <p:cNvGrpSpPr/>
          <p:nvPr/>
        </p:nvGrpSpPr>
        <p:grpSpPr>
          <a:xfrm rot="4287741" flipH="1">
            <a:off x="6511393" y="3399327"/>
            <a:ext cx="1882876" cy="1443552"/>
            <a:chOff x="5791200" y="228600"/>
            <a:chExt cx="1371600" cy="1600200"/>
          </a:xfrm>
          <a:solidFill>
            <a:srgbClr val="FF0000"/>
          </a:solidFill>
        </p:grpSpPr>
        <p:sp>
          <p:nvSpPr>
            <p:cNvPr id="76" name="Lightning Bolt 75"/>
            <p:cNvSpPr/>
            <p:nvPr/>
          </p:nvSpPr>
          <p:spPr>
            <a:xfrm>
              <a:off x="6248400" y="9144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Lightning Bolt 76"/>
            <p:cNvSpPr/>
            <p:nvPr/>
          </p:nvSpPr>
          <p:spPr>
            <a:xfrm rot="10800000">
              <a:off x="5791200" y="2286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TextBox 77"/>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a:t>
            </a:r>
            <a:endParaRPr lang="en-US" sz="2400" dirty="0">
              <a:solidFill>
                <a:schemeClr val="bg1"/>
              </a:solidFill>
            </a:endParaRPr>
          </a:p>
        </p:txBody>
      </p:sp>
      <p:grpSp>
        <p:nvGrpSpPr>
          <p:cNvPr id="79" name="Group 78"/>
          <p:cNvGrpSpPr/>
          <p:nvPr/>
        </p:nvGrpSpPr>
        <p:grpSpPr>
          <a:xfrm>
            <a:off x="9838266" y="73460"/>
            <a:ext cx="2188633" cy="309819"/>
            <a:chOff x="7543800" y="4861360"/>
            <a:chExt cx="3746500" cy="309819"/>
          </a:xfrm>
        </p:grpSpPr>
        <p:sp>
          <p:nvSpPr>
            <p:cNvPr id="80" name="Flowchart: Stored Data 79"/>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lowchart: Stored Data 80"/>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lowchart: Stored Data 81"/>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lowchart: Stored Data 82"/>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p:cNvSpPr txBox="1"/>
          <p:nvPr/>
        </p:nvSpPr>
        <p:spPr>
          <a:xfrm>
            <a:off x="10411567" y="4580074"/>
            <a:ext cx="855862" cy="369332"/>
          </a:xfrm>
          <a:prstGeom prst="rect">
            <a:avLst/>
          </a:prstGeom>
          <a:solidFill>
            <a:srgbClr val="009FDA"/>
          </a:solidFill>
          <a:ln>
            <a:solidFill>
              <a:schemeClr val="tx1"/>
            </a:solidFill>
          </a:ln>
        </p:spPr>
        <p:txBody>
          <a:bodyPr wrap="square" rtlCol="0">
            <a:spAutoFit/>
          </a:bodyPr>
          <a:lstStyle/>
          <a:p>
            <a:r>
              <a:rPr lang="en-US" b="1" dirty="0" smtClean="0">
                <a:solidFill>
                  <a:schemeClr val="bg1"/>
                </a:solidFill>
              </a:rPr>
              <a:t>Scrum</a:t>
            </a:r>
            <a:endParaRPr lang="en-US" b="1" dirty="0">
              <a:solidFill>
                <a:schemeClr val="bg1"/>
              </a:solidFill>
            </a:endParaRPr>
          </a:p>
        </p:txBody>
      </p:sp>
      <p:sp>
        <p:nvSpPr>
          <p:cNvPr id="84" name="TextBox 83"/>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46" name="Slide Number Placeholder 45"/>
          <p:cNvSpPr>
            <a:spLocks noGrp="1"/>
          </p:cNvSpPr>
          <p:nvPr>
            <p:ph type="sldNum" sz="quarter" idx="12"/>
          </p:nvPr>
        </p:nvSpPr>
        <p:spPr/>
        <p:txBody>
          <a:bodyPr/>
          <a:lstStyle/>
          <a:p>
            <a:fld id="{6A580155-3645-4FD6-8B88-3D2692ADBA2E}" type="slidenum">
              <a:rPr lang="en-US" smtClean="0"/>
              <a:t>13</a:t>
            </a:fld>
            <a:endParaRPr lang="en-US" dirty="0"/>
          </a:p>
        </p:txBody>
      </p:sp>
    </p:spTree>
    <p:extLst>
      <p:ext uri="{BB962C8B-B14F-4D97-AF65-F5344CB8AC3E}">
        <p14:creationId xmlns:p14="http://schemas.microsoft.com/office/powerpoint/2010/main" val="41247045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6753" y="964317"/>
            <a:ext cx="9284377" cy="1015663"/>
          </a:xfrm>
          <a:prstGeom prst="rect">
            <a:avLst/>
          </a:prstGeom>
          <a:noFill/>
        </p:spPr>
        <p:txBody>
          <a:bodyPr wrap="square" rtlCol="0">
            <a:spAutoFit/>
          </a:bodyPr>
          <a:lstStyle/>
          <a:p>
            <a:r>
              <a:rPr lang="en-US" sz="6000" dirty="0" smtClean="0"/>
              <a:t>Poll result from January 21</a:t>
            </a:r>
            <a:endParaRPr lang="en-US" sz="6000" dirty="0"/>
          </a:p>
        </p:txBody>
      </p:sp>
      <p:sp>
        <p:nvSpPr>
          <p:cNvPr id="3" name="TextBox 2"/>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a:t>
            </a:r>
            <a:endParaRPr lang="en-US" sz="2400" dirty="0">
              <a:solidFill>
                <a:schemeClr val="bg1"/>
              </a:solidFill>
            </a:endParaRPr>
          </a:p>
        </p:txBody>
      </p:sp>
      <p:grpSp>
        <p:nvGrpSpPr>
          <p:cNvPr id="5" name="Group 4"/>
          <p:cNvGrpSpPr/>
          <p:nvPr/>
        </p:nvGrpSpPr>
        <p:grpSpPr>
          <a:xfrm>
            <a:off x="9838266" y="73460"/>
            <a:ext cx="2188633" cy="309819"/>
            <a:chOff x="7543800" y="4861360"/>
            <a:chExt cx="3746500" cy="309819"/>
          </a:xfrm>
        </p:grpSpPr>
        <p:sp>
          <p:nvSpPr>
            <p:cNvPr id="6" name="Flowchart: Stored Data 5"/>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Stored Data 6"/>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Stored Data 7"/>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8"/>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2" name="Slide Number Placeholder 1"/>
          <p:cNvSpPr>
            <a:spLocks noGrp="1"/>
          </p:cNvSpPr>
          <p:nvPr>
            <p:ph type="sldNum" sz="quarter" idx="12"/>
          </p:nvPr>
        </p:nvSpPr>
        <p:spPr/>
        <p:txBody>
          <a:bodyPr/>
          <a:lstStyle/>
          <a:p>
            <a:fld id="{6A580155-3645-4FD6-8B88-3D2692ADBA2E}" type="slidenum">
              <a:rPr lang="en-US" smtClean="0"/>
              <a:t>14</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698398311"/>
              </p:ext>
            </p:extLst>
          </p:nvPr>
        </p:nvGraphicFramePr>
        <p:xfrm>
          <a:off x="3773347" y="3342191"/>
          <a:ext cx="4930815" cy="2476500"/>
        </p:xfrm>
        <a:graphic>
          <a:graphicData uri="http://schemas.openxmlformats.org/drawingml/2006/table">
            <a:tbl>
              <a:tblPr>
                <a:tableStyleId>{5C22544A-7EE6-4342-B048-85BDC9FD1C3A}</a:tableStyleId>
              </a:tblPr>
              <a:tblGrid>
                <a:gridCol w="2890478"/>
                <a:gridCol w="2040337"/>
              </a:tblGrid>
              <a:tr h="394118">
                <a:tc>
                  <a:txBody>
                    <a:bodyPr/>
                    <a:lstStyle/>
                    <a:p>
                      <a:pPr algn="l" fontAlgn="b"/>
                      <a:r>
                        <a:rPr lang="en-US" sz="3200" u="none" strike="noStrike" dirty="0" smtClean="0">
                          <a:effectLst/>
                        </a:rPr>
                        <a:t>Yes</a:t>
                      </a:r>
                      <a:endParaRPr lang="en-US"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3200" u="none" strike="noStrike" dirty="0" smtClean="0">
                          <a:effectLst/>
                        </a:rPr>
                        <a:t>40%</a:t>
                      </a:r>
                      <a:endParaRPr lang="en-US" sz="3200" b="0" i="0" u="none" strike="noStrike" dirty="0">
                        <a:solidFill>
                          <a:srgbClr val="000000"/>
                        </a:solidFill>
                        <a:effectLst/>
                        <a:latin typeface="Calibri" panose="020F0502020204030204" pitchFamily="34" charset="0"/>
                      </a:endParaRPr>
                    </a:p>
                  </a:txBody>
                  <a:tcPr marL="7620" marR="7620" marT="7620" marB="0" anchor="b"/>
                </a:tc>
              </a:tr>
              <a:tr h="394118">
                <a:tc>
                  <a:txBody>
                    <a:bodyPr/>
                    <a:lstStyle/>
                    <a:p>
                      <a:pPr algn="l" fontAlgn="b"/>
                      <a:r>
                        <a:rPr lang="en-US" sz="3200" u="none" strike="noStrike" dirty="0" smtClean="0">
                          <a:effectLst/>
                        </a:rPr>
                        <a:t>No</a:t>
                      </a:r>
                      <a:endParaRPr lang="en-US"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3200" u="none" strike="noStrike" dirty="0" smtClean="0">
                          <a:effectLst/>
                        </a:rPr>
                        <a:t>7%</a:t>
                      </a:r>
                      <a:endParaRPr lang="en-US" sz="3200" b="0" i="0" u="none" strike="noStrike" dirty="0">
                        <a:solidFill>
                          <a:srgbClr val="000000"/>
                        </a:solidFill>
                        <a:effectLst/>
                        <a:latin typeface="Calibri" panose="020F0502020204030204" pitchFamily="34" charset="0"/>
                      </a:endParaRPr>
                    </a:p>
                  </a:txBody>
                  <a:tcPr marL="7620" marR="7620" marT="7620" marB="0" anchor="b"/>
                </a:tc>
              </a:tr>
              <a:tr h="394118">
                <a:tc>
                  <a:txBody>
                    <a:bodyPr/>
                    <a:lstStyle/>
                    <a:p>
                      <a:pPr algn="l" fontAlgn="b"/>
                      <a:r>
                        <a:rPr lang="en-US" sz="3200" u="none" strike="noStrike" dirty="0" smtClean="0">
                          <a:effectLst/>
                        </a:rPr>
                        <a:t>In </a:t>
                      </a:r>
                      <a:r>
                        <a:rPr lang="en-US" sz="3200" u="none" strike="noStrike" dirty="0">
                          <a:effectLst/>
                        </a:rPr>
                        <a:t>part</a:t>
                      </a:r>
                      <a:endParaRPr lang="en-US"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3200" u="none" strike="noStrike" dirty="0" smtClean="0">
                          <a:effectLst/>
                        </a:rPr>
                        <a:t>36%</a:t>
                      </a:r>
                      <a:endParaRPr lang="en-US" sz="3200" b="0" i="0" u="none" strike="noStrike" dirty="0">
                        <a:solidFill>
                          <a:srgbClr val="000000"/>
                        </a:solidFill>
                        <a:effectLst/>
                        <a:latin typeface="Calibri" panose="020F0502020204030204" pitchFamily="34" charset="0"/>
                      </a:endParaRPr>
                    </a:p>
                  </a:txBody>
                  <a:tcPr marL="7620" marR="7620" marT="7620" marB="0" anchor="b"/>
                </a:tc>
              </a:tr>
              <a:tr h="394118">
                <a:tc>
                  <a:txBody>
                    <a:bodyPr/>
                    <a:lstStyle/>
                    <a:p>
                      <a:pPr algn="l" fontAlgn="b"/>
                      <a:r>
                        <a:rPr lang="en-US" sz="3200" u="none" strike="noStrike" dirty="0" smtClean="0">
                          <a:effectLst/>
                        </a:rPr>
                        <a:t>Not </a:t>
                      </a:r>
                      <a:r>
                        <a:rPr lang="en-US" sz="3200" u="none" strike="noStrike" dirty="0">
                          <a:effectLst/>
                        </a:rPr>
                        <a:t>sure</a:t>
                      </a:r>
                      <a:endParaRPr lang="en-US"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3200" u="none" strike="noStrike" dirty="0" smtClean="0">
                          <a:effectLst/>
                        </a:rPr>
                        <a:t>3%</a:t>
                      </a:r>
                      <a:endParaRPr lang="en-US" sz="3200" b="0" i="0" u="none" strike="noStrike" dirty="0">
                        <a:solidFill>
                          <a:srgbClr val="000000"/>
                        </a:solidFill>
                        <a:effectLst/>
                        <a:latin typeface="Calibri" panose="020F0502020204030204" pitchFamily="34" charset="0"/>
                      </a:endParaRPr>
                    </a:p>
                  </a:txBody>
                  <a:tcPr marL="7620" marR="7620" marT="7620" marB="0" anchor="b"/>
                </a:tc>
              </a:tr>
              <a:tr h="394118">
                <a:tc>
                  <a:txBody>
                    <a:bodyPr/>
                    <a:lstStyle/>
                    <a:p>
                      <a:pPr algn="l" fontAlgn="b"/>
                      <a:r>
                        <a:rPr lang="en-US" sz="3200" u="none" strike="noStrike" dirty="0" smtClean="0">
                          <a:effectLst/>
                        </a:rPr>
                        <a:t>Not </a:t>
                      </a:r>
                      <a:r>
                        <a:rPr lang="en-US" sz="3200" u="none" strike="noStrike" dirty="0">
                          <a:effectLst/>
                        </a:rPr>
                        <a:t>relevant</a:t>
                      </a:r>
                      <a:endParaRPr lang="en-US"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3200" u="none" strike="noStrike" dirty="0" smtClean="0">
                          <a:effectLst/>
                        </a:rPr>
                        <a:t>13%</a:t>
                      </a:r>
                      <a:endParaRPr lang="en-US" sz="32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12" name="Rectangle 11"/>
          <p:cNvSpPr/>
          <p:nvPr/>
        </p:nvSpPr>
        <p:spPr>
          <a:xfrm>
            <a:off x="1319511" y="2090761"/>
            <a:ext cx="9254702" cy="954107"/>
          </a:xfrm>
          <a:prstGeom prst="rect">
            <a:avLst/>
          </a:prstGeom>
        </p:spPr>
        <p:txBody>
          <a:bodyPr wrap="square">
            <a:spAutoFit/>
          </a:bodyPr>
          <a:lstStyle/>
          <a:p>
            <a:pPr algn="ctr"/>
            <a:r>
              <a:rPr lang="en-US" sz="2800" dirty="0"/>
              <a:t>Where I work, there is tension between way Scrum teams are run and the way the rest of the organization is managed.</a:t>
            </a:r>
          </a:p>
        </p:txBody>
      </p:sp>
    </p:spTree>
    <p:extLst>
      <p:ext uri="{BB962C8B-B14F-4D97-AF65-F5344CB8AC3E}">
        <p14:creationId xmlns:p14="http://schemas.microsoft.com/office/powerpoint/2010/main" val="27974358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a:t>
            </a:r>
            <a:endParaRPr lang="en-US" sz="2400" dirty="0">
              <a:solidFill>
                <a:schemeClr val="bg1"/>
              </a:solidFill>
            </a:endParaRPr>
          </a:p>
        </p:txBody>
      </p:sp>
      <p:grpSp>
        <p:nvGrpSpPr>
          <p:cNvPr id="6" name="Group 5"/>
          <p:cNvGrpSpPr/>
          <p:nvPr/>
        </p:nvGrpSpPr>
        <p:grpSpPr>
          <a:xfrm>
            <a:off x="9838266" y="73460"/>
            <a:ext cx="2188633" cy="309819"/>
            <a:chOff x="7543800" y="4861360"/>
            <a:chExt cx="3746500" cy="309819"/>
          </a:xfrm>
        </p:grpSpPr>
        <p:sp>
          <p:nvSpPr>
            <p:cNvPr id="7" name="Flowchart: Stored Data 6"/>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Stored Data 7"/>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8"/>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Stored Data 9"/>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12" name="TextBox 11"/>
          <p:cNvSpPr txBox="1"/>
          <p:nvPr/>
        </p:nvSpPr>
        <p:spPr>
          <a:xfrm>
            <a:off x="1837266" y="861061"/>
            <a:ext cx="8001000" cy="2985433"/>
          </a:xfrm>
          <a:prstGeom prst="rect">
            <a:avLst/>
          </a:prstGeom>
          <a:noFill/>
        </p:spPr>
        <p:txBody>
          <a:bodyPr wrap="square" rtlCol="0">
            <a:spAutoFit/>
          </a:bodyPr>
          <a:lstStyle/>
          <a:p>
            <a:r>
              <a:rPr lang="en-US" sz="4400" dirty="0" smtClean="0">
                <a:solidFill>
                  <a:srgbClr val="009FDA"/>
                </a:solidFill>
              </a:rPr>
              <a:t>Poll:</a:t>
            </a:r>
            <a:r>
              <a:rPr lang="en-US" sz="3600" dirty="0" smtClean="0"/>
              <a:t> </a:t>
            </a:r>
          </a:p>
          <a:p>
            <a:pPr algn="ctr"/>
            <a:endParaRPr lang="en-US" sz="3600" dirty="0"/>
          </a:p>
          <a:p>
            <a:pPr algn="ctr"/>
            <a:r>
              <a:rPr lang="en-US" sz="3600" dirty="0" smtClean="0"/>
              <a:t>Where I work, there is tension between way Scrum teams are run and the way the rest of the organization is managed.</a:t>
            </a:r>
            <a:endParaRPr lang="en-US" sz="3600" dirty="0"/>
          </a:p>
        </p:txBody>
      </p:sp>
      <p:sp>
        <p:nvSpPr>
          <p:cNvPr id="13" name="Rectangle 12"/>
          <p:cNvSpPr/>
          <p:nvPr/>
        </p:nvSpPr>
        <p:spPr>
          <a:xfrm>
            <a:off x="1606550" y="4500640"/>
            <a:ext cx="571500" cy="571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352800" y="4500640"/>
            <a:ext cx="571500" cy="571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975600" y="4514658"/>
            <a:ext cx="571500" cy="571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88950" y="4500640"/>
            <a:ext cx="1079500" cy="584775"/>
          </a:xfrm>
          <a:prstGeom prst="rect">
            <a:avLst/>
          </a:prstGeom>
          <a:noFill/>
        </p:spPr>
        <p:txBody>
          <a:bodyPr wrap="square" rtlCol="0">
            <a:spAutoFit/>
          </a:bodyPr>
          <a:lstStyle/>
          <a:p>
            <a:pPr algn="ctr"/>
            <a:r>
              <a:rPr lang="en-US" sz="3200" dirty="0" smtClean="0"/>
              <a:t>Yes</a:t>
            </a:r>
            <a:endParaRPr lang="en-US" dirty="0"/>
          </a:p>
        </p:txBody>
      </p:sp>
      <p:sp>
        <p:nvSpPr>
          <p:cNvPr id="17" name="TextBox 16"/>
          <p:cNvSpPr txBox="1"/>
          <p:nvPr/>
        </p:nvSpPr>
        <p:spPr>
          <a:xfrm>
            <a:off x="2392944" y="4533708"/>
            <a:ext cx="1079500" cy="584775"/>
          </a:xfrm>
          <a:prstGeom prst="rect">
            <a:avLst/>
          </a:prstGeom>
          <a:noFill/>
        </p:spPr>
        <p:txBody>
          <a:bodyPr wrap="square" rtlCol="0">
            <a:spAutoFit/>
          </a:bodyPr>
          <a:lstStyle/>
          <a:p>
            <a:pPr algn="ctr"/>
            <a:r>
              <a:rPr lang="en-US" sz="3200" dirty="0" smtClean="0"/>
              <a:t>No</a:t>
            </a:r>
            <a:endParaRPr lang="en-US" dirty="0"/>
          </a:p>
        </p:txBody>
      </p:sp>
      <p:sp>
        <p:nvSpPr>
          <p:cNvPr id="18" name="TextBox 17"/>
          <p:cNvSpPr txBox="1"/>
          <p:nvPr/>
        </p:nvSpPr>
        <p:spPr>
          <a:xfrm>
            <a:off x="6788653" y="4514658"/>
            <a:ext cx="1398006" cy="1077218"/>
          </a:xfrm>
          <a:prstGeom prst="rect">
            <a:avLst/>
          </a:prstGeom>
          <a:noFill/>
        </p:spPr>
        <p:txBody>
          <a:bodyPr wrap="square" rtlCol="0">
            <a:spAutoFit/>
          </a:bodyPr>
          <a:lstStyle/>
          <a:p>
            <a:pPr algn="ctr"/>
            <a:r>
              <a:rPr lang="en-US" sz="3200" dirty="0" smtClean="0"/>
              <a:t>Not </a:t>
            </a:r>
            <a:br>
              <a:rPr lang="en-US" sz="3200" dirty="0" smtClean="0"/>
            </a:br>
            <a:r>
              <a:rPr lang="en-US" sz="3200" dirty="0" smtClean="0"/>
              <a:t>sure</a:t>
            </a:r>
            <a:endParaRPr lang="en-US" dirty="0"/>
          </a:p>
        </p:txBody>
      </p:sp>
      <p:sp>
        <p:nvSpPr>
          <p:cNvPr id="19" name="Rectangle 18"/>
          <p:cNvSpPr/>
          <p:nvPr/>
        </p:nvSpPr>
        <p:spPr>
          <a:xfrm>
            <a:off x="5988050" y="4481590"/>
            <a:ext cx="571500" cy="571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4145544" y="4495608"/>
            <a:ext cx="1842506" cy="1077218"/>
          </a:xfrm>
          <a:prstGeom prst="rect">
            <a:avLst/>
          </a:prstGeom>
          <a:noFill/>
        </p:spPr>
        <p:txBody>
          <a:bodyPr wrap="square" rtlCol="0">
            <a:spAutoFit/>
          </a:bodyPr>
          <a:lstStyle/>
          <a:p>
            <a:pPr algn="ctr"/>
            <a:r>
              <a:rPr lang="en-US" sz="3200" dirty="0" smtClean="0"/>
              <a:t>To some</a:t>
            </a:r>
            <a:br>
              <a:rPr lang="en-US" sz="3200" dirty="0" smtClean="0"/>
            </a:br>
            <a:r>
              <a:rPr lang="en-US" sz="3200" dirty="0" smtClean="0"/>
              <a:t>extent</a:t>
            </a:r>
            <a:endParaRPr lang="en-US" dirty="0"/>
          </a:p>
        </p:txBody>
      </p:sp>
      <p:sp>
        <p:nvSpPr>
          <p:cNvPr id="21" name="Slide Number Placeholder 7"/>
          <p:cNvSpPr>
            <a:spLocks noGrp="1"/>
          </p:cNvSpPr>
          <p:nvPr>
            <p:ph type="sldNum" sz="quarter" idx="12"/>
          </p:nvPr>
        </p:nvSpPr>
        <p:spPr>
          <a:xfrm>
            <a:off x="9010650" y="6356350"/>
            <a:ext cx="2743200" cy="365125"/>
          </a:xfrm>
        </p:spPr>
        <p:txBody>
          <a:bodyPr/>
          <a:lstStyle/>
          <a:p>
            <a:fld id="{6A580155-3645-4FD6-8B88-3D2692ADBA2E}" type="slidenum">
              <a:rPr lang="en-US" smtClean="0"/>
              <a:t>15</a:t>
            </a:fld>
            <a:endParaRPr lang="en-US" dirty="0"/>
          </a:p>
        </p:txBody>
      </p:sp>
      <p:sp>
        <p:nvSpPr>
          <p:cNvPr id="22" name="Rectangle 21"/>
          <p:cNvSpPr/>
          <p:nvPr/>
        </p:nvSpPr>
        <p:spPr>
          <a:xfrm>
            <a:off x="10871200" y="4533708"/>
            <a:ext cx="571500" cy="571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9074652" y="4571808"/>
            <a:ext cx="1631447" cy="2062103"/>
          </a:xfrm>
          <a:prstGeom prst="rect">
            <a:avLst/>
          </a:prstGeom>
          <a:noFill/>
        </p:spPr>
        <p:txBody>
          <a:bodyPr wrap="square" rtlCol="0">
            <a:spAutoFit/>
          </a:bodyPr>
          <a:lstStyle/>
          <a:p>
            <a:pPr algn="ctr"/>
            <a:r>
              <a:rPr lang="en-US" sz="3200" dirty="0" smtClean="0"/>
              <a:t>Not </a:t>
            </a:r>
            <a:br>
              <a:rPr lang="en-US" sz="3200" dirty="0" smtClean="0"/>
            </a:br>
            <a:r>
              <a:rPr lang="en-US" sz="3200" dirty="0" smtClean="0"/>
              <a:t>relevant to my firm</a:t>
            </a:r>
            <a:endParaRPr lang="en-US" dirty="0"/>
          </a:p>
        </p:txBody>
      </p:sp>
    </p:spTree>
    <p:extLst>
      <p:ext uri="{BB962C8B-B14F-4D97-AF65-F5344CB8AC3E}">
        <p14:creationId xmlns:p14="http://schemas.microsoft.com/office/powerpoint/2010/main" val="16217410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749300" y="5499100"/>
            <a:ext cx="6468267" cy="984105"/>
            <a:chOff x="1087699" y="4579974"/>
            <a:chExt cx="9020858" cy="1623831"/>
          </a:xfrm>
        </p:grpSpPr>
        <p:grpSp>
          <p:nvGrpSpPr>
            <p:cNvPr id="4" name="Group 3"/>
            <p:cNvGrpSpPr/>
            <p:nvPr/>
          </p:nvGrpSpPr>
          <p:grpSpPr>
            <a:xfrm>
              <a:off x="1087699" y="4579974"/>
              <a:ext cx="2823258" cy="1585731"/>
              <a:chOff x="1494099" y="2060294"/>
              <a:chExt cx="2823258" cy="1585731"/>
            </a:xfrm>
          </p:grpSpPr>
          <p:sp>
            <p:nvSpPr>
              <p:cNvPr id="5" name="Rectangle 4"/>
              <p:cNvSpPr/>
              <p:nvPr/>
            </p:nvSpPr>
            <p:spPr>
              <a:xfrm>
                <a:off x="2372810" y="2060294"/>
                <a:ext cx="821803" cy="5903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6" name="Oval 5"/>
              <p:cNvSpPr/>
              <p:nvPr/>
            </p:nvSpPr>
            <p:spPr>
              <a:xfrm>
                <a:off x="1494099"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 name="Oval 6"/>
              <p:cNvSpPr/>
              <p:nvPr/>
            </p:nvSpPr>
            <p:spPr>
              <a:xfrm>
                <a:off x="2052577"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Oval 7"/>
              <p:cNvSpPr/>
              <p:nvPr/>
            </p:nvSpPr>
            <p:spPr>
              <a:xfrm>
                <a:off x="2642884" y="3379807"/>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 name="Oval 8"/>
              <p:cNvSpPr/>
              <p:nvPr/>
            </p:nvSpPr>
            <p:spPr>
              <a:xfrm>
                <a:off x="3194613"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0" name="Oval 9"/>
              <p:cNvSpPr/>
              <p:nvPr/>
            </p:nvSpPr>
            <p:spPr>
              <a:xfrm>
                <a:off x="3970116"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11" name="Straight Arrow Connector 10"/>
              <p:cNvCxnSpPr>
                <a:stCxn id="6" idx="0"/>
                <a:endCxn id="5" idx="2"/>
              </p:cNvCxnSpPr>
              <p:nvPr/>
            </p:nvCxnSpPr>
            <p:spPr>
              <a:xfrm flipV="1">
                <a:off x="1667720" y="2650603"/>
                <a:ext cx="1115992" cy="7195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08355" y="2726803"/>
                <a:ext cx="575356" cy="6819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783711" y="2774066"/>
                <a:ext cx="59320" cy="6375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a:endCxn id="5" idx="2"/>
              </p:cNvCxnSpPr>
              <p:nvPr/>
            </p:nvCxnSpPr>
            <p:spPr>
              <a:xfrm flipH="1" flipV="1">
                <a:off x="2783712" y="2650603"/>
                <a:ext cx="584522"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0"/>
                <a:endCxn id="5" idx="2"/>
              </p:cNvCxnSpPr>
              <p:nvPr/>
            </p:nvCxnSpPr>
            <p:spPr>
              <a:xfrm flipH="1" flipV="1">
                <a:off x="2783712" y="2650603"/>
                <a:ext cx="1360025"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33508" y="2181826"/>
                <a:ext cx="775504" cy="507850"/>
              </a:xfrm>
              <a:prstGeom prst="rect">
                <a:avLst/>
              </a:prstGeom>
              <a:noFill/>
            </p:spPr>
            <p:txBody>
              <a:bodyPr wrap="square" rtlCol="0">
                <a:spAutoFit/>
              </a:bodyPr>
              <a:lstStyle/>
              <a:p>
                <a:r>
                  <a:rPr lang="en-US" sz="1400" dirty="0" smtClean="0"/>
                  <a:t>Boss</a:t>
                </a:r>
                <a:endParaRPr lang="en-US" sz="1100" dirty="0"/>
              </a:p>
            </p:txBody>
          </p:sp>
        </p:grpSp>
        <p:grpSp>
          <p:nvGrpSpPr>
            <p:cNvPr id="17" name="Group 16"/>
            <p:cNvGrpSpPr/>
            <p:nvPr/>
          </p:nvGrpSpPr>
          <p:grpSpPr>
            <a:xfrm>
              <a:off x="4300799" y="4592674"/>
              <a:ext cx="2823258" cy="1585731"/>
              <a:chOff x="1494099" y="2060294"/>
              <a:chExt cx="2823258" cy="1585731"/>
            </a:xfrm>
          </p:grpSpPr>
          <p:sp>
            <p:nvSpPr>
              <p:cNvPr id="18" name="Rectangle 17"/>
              <p:cNvSpPr/>
              <p:nvPr/>
            </p:nvSpPr>
            <p:spPr>
              <a:xfrm>
                <a:off x="2372810" y="2060294"/>
                <a:ext cx="821803" cy="5903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9" name="Oval 18"/>
              <p:cNvSpPr/>
              <p:nvPr/>
            </p:nvSpPr>
            <p:spPr>
              <a:xfrm>
                <a:off x="1494099"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0" name="Oval 19"/>
              <p:cNvSpPr/>
              <p:nvPr/>
            </p:nvSpPr>
            <p:spPr>
              <a:xfrm>
                <a:off x="2052577"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1" name="Oval 20"/>
              <p:cNvSpPr/>
              <p:nvPr/>
            </p:nvSpPr>
            <p:spPr>
              <a:xfrm>
                <a:off x="2642884" y="3379807"/>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2" name="Oval 21"/>
              <p:cNvSpPr/>
              <p:nvPr/>
            </p:nvSpPr>
            <p:spPr>
              <a:xfrm>
                <a:off x="3194613"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3" name="Oval 22"/>
              <p:cNvSpPr/>
              <p:nvPr/>
            </p:nvSpPr>
            <p:spPr>
              <a:xfrm>
                <a:off x="3970116"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24" name="Straight Arrow Connector 23"/>
              <p:cNvCxnSpPr>
                <a:stCxn id="19" idx="0"/>
                <a:endCxn id="18" idx="2"/>
              </p:cNvCxnSpPr>
              <p:nvPr/>
            </p:nvCxnSpPr>
            <p:spPr>
              <a:xfrm flipV="1">
                <a:off x="1667720" y="2650603"/>
                <a:ext cx="1115992" cy="7195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208355" y="2726803"/>
                <a:ext cx="575356" cy="6819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783711" y="2774066"/>
                <a:ext cx="59320" cy="6375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0"/>
                <a:endCxn id="18" idx="2"/>
              </p:cNvCxnSpPr>
              <p:nvPr/>
            </p:nvCxnSpPr>
            <p:spPr>
              <a:xfrm flipH="1" flipV="1">
                <a:off x="2783712" y="2650603"/>
                <a:ext cx="584522"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3" idx="0"/>
                <a:endCxn id="18" idx="2"/>
              </p:cNvCxnSpPr>
              <p:nvPr/>
            </p:nvCxnSpPr>
            <p:spPr>
              <a:xfrm flipH="1" flipV="1">
                <a:off x="2783712" y="2650603"/>
                <a:ext cx="1360025"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33508" y="2181826"/>
                <a:ext cx="775504" cy="507850"/>
              </a:xfrm>
              <a:prstGeom prst="rect">
                <a:avLst/>
              </a:prstGeom>
              <a:noFill/>
            </p:spPr>
            <p:txBody>
              <a:bodyPr wrap="square" rtlCol="0">
                <a:spAutoFit/>
              </a:bodyPr>
              <a:lstStyle/>
              <a:p>
                <a:r>
                  <a:rPr lang="en-US" sz="1400" dirty="0" smtClean="0"/>
                  <a:t>Boss</a:t>
                </a:r>
                <a:endParaRPr lang="en-US" sz="1100" dirty="0"/>
              </a:p>
            </p:txBody>
          </p:sp>
        </p:grpSp>
        <p:grpSp>
          <p:nvGrpSpPr>
            <p:cNvPr id="30" name="Group 29"/>
            <p:cNvGrpSpPr/>
            <p:nvPr/>
          </p:nvGrpSpPr>
          <p:grpSpPr>
            <a:xfrm>
              <a:off x="7285299" y="4618074"/>
              <a:ext cx="2823258" cy="1585731"/>
              <a:chOff x="1494099" y="2060294"/>
              <a:chExt cx="2823258" cy="1585731"/>
            </a:xfrm>
          </p:grpSpPr>
          <p:sp>
            <p:nvSpPr>
              <p:cNvPr id="31" name="Rectangle 30"/>
              <p:cNvSpPr/>
              <p:nvPr/>
            </p:nvSpPr>
            <p:spPr>
              <a:xfrm>
                <a:off x="2372810" y="2060294"/>
                <a:ext cx="821803" cy="5903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2" name="Oval 31"/>
              <p:cNvSpPr/>
              <p:nvPr/>
            </p:nvSpPr>
            <p:spPr>
              <a:xfrm>
                <a:off x="1494099"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3" name="Oval 32"/>
              <p:cNvSpPr/>
              <p:nvPr/>
            </p:nvSpPr>
            <p:spPr>
              <a:xfrm>
                <a:off x="2052577"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4" name="Oval 33"/>
              <p:cNvSpPr/>
              <p:nvPr/>
            </p:nvSpPr>
            <p:spPr>
              <a:xfrm>
                <a:off x="2642884" y="3379807"/>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5" name="Oval 34"/>
              <p:cNvSpPr/>
              <p:nvPr/>
            </p:nvSpPr>
            <p:spPr>
              <a:xfrm>
                <a:off x="3194613"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6" name="Oval 35"/>
              <p:cNvSpPr/>
              <p:nvPr/>
            </p:nvSpPr>
            <p:spPr>
              <a:xfrm>
                <a:off x="3970116"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37" name="Straight Arrow Connector 36"/>
              <p:cNvCxnSpPr>
                <a:stCxn id="32" idx="0"/>
                <a:endCxn id="31" idx="2"/>
              </p:cNvCxnSpPr>
              <p:nvPr/>
            </p:nvCxnSpPr>
            <p:spPr>
              <a:xfrm flipV="1">
                <a:off x="1667720" y="2650603"/>
                <a:ext cx="1115992" cy="7195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208355" y="2726803"/>
                <a:ext cx="575356" cy="6819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2783711" y="2774066"/>
                <a:ext cx="59320" cy="6375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5" idx="0"/>
                <a:endCxn id="31" idx="2"/>
              </p:cNvCxnSpPr>
              <p:nvPr/>
            </p:nvCxnSpPr>
            <p:spPr>
              <a:xfrm flipH="1" flipV="1">
                <a:off x="2783712" y="2650603"/>
                <a:ext cx="584522"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6" idx="0"/>
                <a:endCxn id="31" idx="2"/>
              </p:cNvCxnSpPr>
              <p:nvPr/>
            </p:nvCxnSpPr>
            <p:spPr>
              <a:xfrm flipH="1" flipV="1">
                <a:off x="2783712" y="2650603"/>
                <a:ext cx="1360025"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33508" y="2181826"/>
                <a:ext cx="775504" cy="507850"/>
              </a:xfrm>
              <a:prstGeom prst="rect">
                <a:avLst/>
              </a:prstGeom>
              <a:noFill/>
            </p:spPr>
            <p:txBody>
              <a:bodyPr wrap="square" rtlCol="0">
                <a:spAutoFit/>
              </a:bodyPr>
              <a:lstStyle/>
              <a:p>
                <a:r>
                  <a:rPr lang="en-US" sz="1400" dirty="0" smtClean="0"/>
                  <a:t>Boss</a:t>
                </a:r>
                <a:endParaRPr lang="en-US" sz="1100" dirty="0"/>
              </a:p>
            </p:txBody>
          </p:sp>
        </p:grpSp>
      </p:grpSp>
      <p:sp>
        <p:nvSpPr>
          <p:cNvPr id="100" name="Rectangle 99"/>
          <p:cNvSpPr/>
          <p:nvPr/>
        </p:nvSpPr>
        <p:spPr>
          <a:xfrm>
            <a:off x="3558778" y="4133082"/>
            <a:ext cx="589261" cy="3577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106" name="Straight Arrow Connector 105"/>
          <p:cNvCxnSpPr>
            <a:stCxn id="5" idx="0"/>
            <a:endCxn id="100" idx="2"/>
          </p:cNvCxnSpPr>
          <p:nvPr/>
        </p:nvCxnSpPr>
        <p:spPr>
          <a:xfrm flipV="1">
            <a:off x="1673997" y="4490832"/>
            <a:ext cx="2179412" cy="10082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8" idx="0"/>
          </p:cNvCxnSpPr>
          <p:nvPr/>
        </p:nvCxnSpPr>
        <p:spPr>
          <a:xfrm flipH="1" flipV="1">
            <a:off x="3853409" y="4565657"/>
            <a:ext cx="124492" cy="941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31" idx="0"/>
            <a:endCxn id="100" idx="2"/>
          </p:cNvCxnSpPr>
          <p:nvPr/>
        </p:nvCxnSpPr>
        <p:spPr>
          <a:xfrm flipH="1" flipV="1">
            <a:off x="3853409" y="4490832"/>
            <a:ext cx="2264481" cy="103135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4247632" y="4206735"/>
            <a:ext cx="556063" cy="307777"/>
          </a:xfrm>
          <a:prstGeom prst="rect">
            <a:avLst/>
          </a:prstGeom>
          <a:noFill/>
        </p:spPr>
        <p:txBody>
          <a:bodyPr wrap="square" rtlCol="0">
            <a:spAutoFit/>
          </a:bodyPr>
          <a:lstStyle/>
          <a:p>
            <a:r>
              <a:rPr lang="en-US" sz="1400" dirty="0" smtClean="0"/>
              <a:t>Boss</a:t>
            </a:r>
            <a:endParaRPr lang="en-US" sz="1100" dirty="0"/>
          </a:p>
        </p:txBody>
      </p:sp>
      <p:sp>
        <p:nvSpPr>
          <p:cNvPr id="112" name="Rectangle 111"/>
          <p:cNvSpPr/>
          <p:nvPr/>
        </p:nvSpPr>
        <p:spPr>
          <a:xfrm>
            <a:off x="9080348" y="3319306"/>
            <a:ext cx="589261" cy="3577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18" name="TextBox 117"/>
          <p:cNvSpPr txBox="1"/>
          <p:nvPr/>
        </p:nvSpPr>
        <p:spPr>
          <a:xfrm>
            <a:off x="9769202" y="3392959"/>
            <a:ext cx="556063" cy="307777"/>
          </a:xfrm>
          <a:prstGeom prst="rect">
            <a:avLst/>
          </a:prstGeom>
          <a:noFill/>
        </p:spPr>
        <p:txBody>
          <a:bodyPr wrap="square" rtlCol="0">
            <a:spAutoFit/>
          </a:bodyPr>
          <a:lstStyle/>
          <a:p>
            <a:r>
              <a:rPr lang="en-US" sz="1400" dirty="0" smtClean="0"/>
              <a:t>Boss</a:t>
            </a:r>
            <a:endParaRPr lang="en-US" sz="1100" dirty="0"/>
          </a:p>
        </p:txBody>
      </p:sp>
      <p:sp>
        <p:nvSpPr>
          <p:cNvPr id="119" name="Rectangle 118"/>
          <p:cNvSpPr/>
          <p:nvPr/>
        </p:nvSpPr>
        <p:spPr>
          <a:xfrm>
            <a:off x="6238478" y="2850382"/>
            <a:ext cx="589261" cy="3577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120" name="Straight Arrow Connector 119"/>
          <p:cNvCxnSpPr>
            <a:endCxn id="119" idx="2"/>
          </p:cNvCxnSpPr>
          <p:nvPr/>
        </p:nvCxnSpPr>
        <p:spPr>
          <a:xfrm flipV="1">
            <a:off x="3977900" y="3208132"/>
            <a:ext cx="2555209" cy="8761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1"/>
            <a:endCxn id="119" idx="2"/>
          </p:cNvCxnSpPr>
          <p:nvPr/>
        </p:nvCxnSpPr>
        <p:spPr>
          <a:xfrm flipH="1" flipV="1">
            <a:off x="6533109" y="3208132"/>
            <a:ext cx="2547239" cy="2900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6927332" y="2924035"/>
            <a:ext cx="556063" cy="307777"/>
          </a:xfrm>
          <a:prstGeom prst="rect">
            <a:avLst/>
          </a:prstGeom>
          <a:noFill/>
        </p:spPr>
        <p:txBody>
          <a:bodyPr wrap="square" rtlCol="0">
            <a:spAutoFit/>
          </a:bodyPr>
          <a:lstStyle/>
          <a:p>
            <a:r>
              <a:rPr lang="en-US" sz="1400" dirty="0" smtClean="0"/>
              <a:t>Boss</a:t>
            </a:r>
            <a:endParaRPr lang="en-US" sz="1100" dirty="0"/>
          </a:p>
        </p:txBody>
      </p:sp>
      <p:sp>
        <p:nvSpPr>
          <p:cNvPr id="134" name="TextBox 133"/>
          <p:cNvSpPr txBox="1"/>
          <p:nvPr/>
        </p:nvSpPr>
        <p:spPr>
          <a:xfrm>
            <a:off x="569431" y="1704378"/>
            <a:ext cx="11173390" cy="584775"/>
          </a:xfrm>
          <a:prstGeom prst="rect">
            <a:avLst/>
          </a:prstGeom>
          <a:noFill/>
        </p:spPr>
        <p:txBody>
          <a:bodyPr wrap="square" rtlCol="0">
            <a:spAutoFit/>
          </a:bodyPr>
          <a:lstStyle/>
          <a:p>
            <a:pPr algn="ctr"/>
            <a:r>
              <a:rPr lang="en-US" sz="3200" dirty="0" smtClean="0"/>
              <a:t>Plugging Scrum teams into a bureaucracy creates friction</a:t>
            </a:r>
            <a:endParaRPr lang="en-US" sz="1050" dirty="0"/>
          </a:p>
        </p:txBody>
      </p:sp>
      <p:grpSp>
        <p:nvGrpSpPr>
          <p:cNvPr id="3" name="Group 2"/>
          <p:cNvGrpSpPr/>
          <p:nvPr/>
        </p:nvGrpSpPr>
        <p:grpSpPr>
          <a:xfrm>
            <a:off x="7703270" y="4539083"/>
            <a:ext cx="4247511" cy="1887999"/>
            <a:chOff x="6851353" y="3740556"/>
            <a:chExt cx="5211054" cy="2713100"/>
          </a:xfrm>
        </p:grpSpPr>
        <p:grpSp>
          <p:nvGrpSpPr>
            <p:cNvPr id="98" name="Group 97"/>
            <p:cNvGrpSpPr/>
            <p:nvPr/>
          </p:nvGrpSpPr>
          <p:grpSpPr>
            <a:xfrm>
              <a:off x="7142720" y="4018465"/>
              <a:ext cx="4568724" cy="1820204"/>
              <a:chOff x="2303441" y="1170797"/>
              <a:chExt cx="7721831" cy="2505465"/>
            </a:xfrm>
          </p:grpSpPr>
          <p:grpSp>
            <p:nvGrpSpPr>
              <p:cNvPr id="99" name="Group 98"/>
              <p:cNvGrpSpPr/>
              <p:nvPr/>
            </p:nvGrpSpPr>
            <p:grpSpPr>
              <a:xfrm>
                <a:off x="2303441" y="1170797"/>
                <a:ext cx="7721831" cy="2353065"/>
                <a:chOff x="2303441" y="1170797"/>
                <a:chExt cx="7721831" cy="2353065"/>
              </a:xfrm>
            </p:grpSpPr>
            <p:sp>
              <p:nvSpPr>
                <p:cNvPr id="102" name="Arc 101"/>
                <p:cNvSpPr/>
                <p:nvPr/>
              </p:nvSpPr>
              <p:spPr>
                <a:xfrm>
                  <a:off x="2951444" y="1803346"/>
                  <a:ext cx="5787189" cy="1720516"/>
                </a:xfrm>
                <a:prstGeom prst="arc">
                  <a:avLst>
                    <a:gd name="adj1" fmla="val 10864410"/>
                    <a:gd name="adj2" fmla="val 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p>
              </p:txBody>
            </p:sp>
            <p:sp>
              <p:nvSpPr>
                <p:cNvPr id="103" name="Donut 102"/>
                <p:cNvSpPr/>
                <p:nvPr/>
              </p:nvSpPr>
              <p:spPr>
                <a:xfrm>
                  <a:off x="5594783" y="1170797"/>
                  <a:ext cx="601579" cy="1287379"/>
                </a:xfrm>
                <a:prstGeom prst="don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104" name="TextBox 103"/>
                <p:cNvSpPr txBox="1"/>
                <p:nvPr/>
              </p:nvSpPr>
              <p:spPr>
                <a:xfrm>
                  <a:off x="4324462" y="2322072"/>
                  <a:ext cx="3592620" cy="730549"/>
                </a:xfrm>
                <a:prstGeom prst="rect">
                  <a:avLst/>
                </a:prstGeom>
                <a:noFill/>
              </p:spPr>
              <p:txBody>
                <a:bodyPr wrap="square" rtlCol="0">
                  <a:spAutoFit/>
                </a:bodyPr>
                <a:lstStyle/>
                <a:p>
                  <a:r>
                    <a:rPr lang="en-US" dirty="0" smtClean="0"/>
                    <a:t>Product owner</a:t>
                  </a:r>
                  <a:endParaRPr lang="en-US" dirty="0"/>
                </a:p>
              </p:txBody>
            </p:sp>
            <p:sp>
              <p:nvSpPr>
                <p:cNvPr id="105" name="TextBox 104"/>
                <p:cNvSpPr txBox="1"/>
                <p:nvPr/>
              </p:nvSpPr>
              <p:spPr>
                <a:xfrm>
                  <a:off x="2303441" y="2564234"/>
                  <a:ext cx="2436480" cy="730549"/>
                </a:xfrm>
                <a:prstGeom prst="rect">
                  <a:avLst/>
                </a:prstGeom>
                <a:noFill/>
              </p:spPr>
              <p:txBody>
                <a:bodyPr wrap="square" rtlCol="0">
                  <a:spAutoFit/>
                </a:bodyPr>
                <a:lstStyle/>
                <a:p>
                  <a:r>
                    <a:rPr lang="en-US" dirty="0" smtClean="0"/>
                    <a:t>Team</a:t>
                  </a:r>
                  <a:endParaRPr lang="en-US" dirty="0"/>
                </a:p>
              </p:txBody>
            </p:sp>
            <p:sp>
              <p:nvSpPr>
                <p:cNvPr id="107" name="TextBox 106"/>
                <p:cNvSpPr txBox="1"/>
                <p:nvPr/>
              </p:nvSpPr>
              <p:spPr>
                <a:xfrm>
                  <a:off x="7643020" y="2663604"/>
                  <a:ext cx="2382252" cy="730549"/>
                </a:xfrm>
                <a:prstGeom prst="rect">
                  <a:avLst/>
                </a:prstGeom>
                <a:noFill/>
              </p:spPr>
              <p:txBody>
                <a:bodyPr wrap="square" rtlCol="0">
                  <a:spAutoFit/>
                </a:bodyPr>
                <a:lstStyle/>
                <a:p>
                  <a:r>
                    <a:rPr lang="en-US" dirty="0" smtClean="0"/>
                    <a:t>Customer</a:t>
                  </a:r>
                  <a:endParaRPr lang="en-US" dirty="0"/>
                </a:p>
              </p:txBody>
            </p:sp>
          </p:grpSp>
          <p:sp>
            <p:nvSpPr>
              <p:cNvPr id="101" name="Arc 100"/>
              <p:cNvSpPr/>
              <p:nvPr/>
            </p:nvSpPr>
            <p:spPr>
              <a:xfrm flipH="1" flipV="1">
                <a:off x="3103844" y="1955746"/>
                <a:ext cx="5787189" cy="1720516"/>
              </a:xfrm>
              <a:prstGeom prst="arc">
                <a:avLst>
                  <a:gd name="adj1" fmla="val 11452554"/>
                  <a:gd name="adj2" fmla="val 21161258"/>
                </a:avLst>
              </a:prstGeom>
              <a:ln w="571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p>
            </p:txBody>
          </p:sp>
        </p:grpSp>
        <p:sp>
          <p:nvSpPr>
            <p:cNvPr id="2" name="Donut 1"/>
            <p:cNvSpPr/>
            <p:nvPr/>
          </p:nvSpPr>
          <p:spPr>
            <a:xfrm>
              <a:off x="6851353" y="3740556"/>
              <a:ext cx="5211054" cy="2713100"/>
            </a:xfrm>
            <a:prstGeom prst="donut">
              <a:avLst>
                <a:gd name="adj" fmla="val 7652"/>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sp>
        <p:nvSpPr>
          <p:cNvPr id="44" name="TextBox 43"/>
          <p:cNvSpPr txBox="1"/>
          <p:nvPr/>
        </p:nvSpPr>
        <p:spPr>
          <a:xfrm>
            <a:off x="400306" y="635143"/>
            <a:ext cx="11435166" cy="830997"/>
          </a:xfrm>
          <a:prstGeom prst="rect">
            <a:avLst/>
          </a:prstGeom>
          <a:noFill/>
        </p:spPr>
        <p:txBody>
          <a:bodyPr wrap="square" rtlCol="0">
            <a:spAutoFit/>
          </a:bodyPr>
          <a:lstStyle/>
          <a:p>
            <a:pPr algn="ctr"/>
            <a:r>
              <a:rPr lang="en-US" sz="4800" dirty="0" smtClean="0"/>
              <a:t>There are many partial transitions</a:t>
            </a:r>
            <a:endParaRPr lang="en-US" sz="3200" dirty="0"/>
          </a:p>
        </p:txBody>
      </p:sp>
      <p:grpSp>
        <p:nvGrpSpPr>
          <p:cNvPr id="69" name="Group 38"/>
          <p:cNvGrpSpPr/>
          <p:nvPr/>
        </p:nvGrpSpPr>
        <p:grpSpPr>
          <a:xfrm rot="5936720" flipH="1">
            <a:off x="9028219" y="3775116"/>
            <a:ext cx="1193826" cy="830239"/>
            <a:chOff x="5791200" y="228600"/>
            <a:chExt cx="1371600" cy="1600200"/>
          </a:xfrm>
          <a:solidFill>
            <a:srgbClr val="FF0000"/>
          </a:solidFill>
        </p:grpSpPr>
        <p:sp>
          <p:nvSpPr>
            <p:cNvPr id="70" name="Lightning Bolt 69"/>
            <p:cNvSpPr/>
            <p:nvPr/>
          </p:nvSpPr>
          <p:spPr>
            <a:xfrm>
              <a:off x="6248400" y="9144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Lightning Bolt 70"/>
            <p:cNvSpPr/>
            <p:nvPr/>
          </p:nvSpPr>
          <p:spPr>
            <a:xfrm rot="10800000">
              <a:off x="5791200" y="2286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38"/>
          <p:cNvGrpSpPr/>
          <p:nvPr/>
        </p:nvGrpSpPr>
        <p:grpSpPr>
          <a:xfrm rot="1652464" flipH="1">
            <a:off x="6597233" y="5372135"/>
            <a:ext cx="1193826" cy="830239"/>
            <a:chOff x="5791200" y="228600"/>
            <a:chExt cx="1371600" cy="1600200"/>
          </a:xfrm>
          <a:solidFill>
            <a:srgbClr val="FF0000"/>
          </a:solidFill>
        </p:grpSpPr>
        <p:sp>
          <p:nvSpPr>
            <p:cNvPr id="73" name="Lightning Bolt 72"/>
            <p:cNvSpPr/>
            <p:nvPr/>
          </p:nvSpPr>
          <p:spPr>
            <a:xfrm>
              <a:off x="6248400" y="9144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Lightning Bolt 73"/>
            <p:cNvSpPr/>
            <p:nvPr/>
          </p:nvSpPr>
          <p:spPr>
            <a:xfrm rot="10800000">
              <a:off x="5791200" y="2286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38"/>
          <p:cNvGrpSpPr/>
          <p:nvPr/>
        </p:nvGrpSpPr>
        <p:grpSpPr>
          <a:xfrm rot="4287741" flipH="1">
            <a:off x="6511393" y="3399327"/>
            <a:ext cx="1882876" cy="1443552"/>
            <a:chOff x="5791200" y="228600"/>
            <a:chExt cx="1371600" cy="1600200"/>
          </a:xfrm>
          <a:solidFill>
            <a:srgbClr val="FF0000"/>
          </a:solidFill>
        </p:grpSpPr>
        <p:sp>
          <p:nvSpPr>
            <p:cNvPr id="76" name="Lightning Bolt 75"/>
            <p:cNvSpPr/>
            <p:nvPr/>
          </p:nvSpPr>
          <p:spPr>
            <a:xfrm>
              <a:off x="6248400" y="9144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Lightning Bolt 76"/>
            <p:cNvSpPr/>
            <p:nvPr/>
          </p:nvSpPr>
          <p:spPr>
            <a:xfrm rot="10800000">
              <a:off x="5791200" y="2286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TextBox 77"/>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a:t>
            </a:r>
            <a:endParaRPr lang="en-US" sz="2400" dirty="0">
              <a:solidFill>
                <a:schemeClr val="bg1"/>
              </a:solidFill>
            </a:endParaRPr>
          </a:p>
        </p:txBody>
      </p:sp>
      <p:grpSp>
        <p:nvGrpSpPr>
          <p:cNvPr id="79" name="Group 78"/>
          <p:cNvGrpSpPr/>
          <p:nvPr/>
        </p:nvGrpSpPr>
        <p:grpSpPr>
          <a:xfrm>
            <a:off x="9838266" y="73460"/>
            <a:ext cx="2188633" cy="309819"/>
            <a:chOff x="7543800" y="4861360"/>
            <a:chExt cx="3746500" cy="309819"/>
          </a:xfrm>
        </p:grpSpPr>
        <p:sp>
          <p:nvSpPr>
            <p:cNvPr id="80" name="Flowchart: Stored Data 79"/>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lowchart: Stored Data 80"/>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lowchart: Stored Data 81"/>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lowchart: Stored Data 82"/>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p:cNvSpPr txBox="1"/>
          <p:nvPr/>
        </p:nvSpPr>
        <p:spPr>
          <a:xfrm>
            <a:off x="10411567" y="4580074"/>
            <a:ext cx="855862" cy="369332"/>
          </a:xfrm>
          <a:prstGeom prst="rect">
            <a:avLst/>
          </a:prstGeom>
          <a:solidFill>
            <a:srgbClr val="009FDA"/>
          </a:solidFill>
          <a:ln>
            <a:solidFill>
              <a:schemeClr val="tx1"/>
            </a:solidFill>
          </a:ln>
        </p:spPr>
        <p:txBody>
          <a:bodyPr wrap="square" rtlCol="0">
            <a:spAutoFit/>
          </a:bodyPr>
          <a:lstStyle/>
          <a:p>
            <a:r>
              <a:rPr lang="en-US" b="1" dirty="0" smtClean="0">
                <a:solidFill>
                  <a:schemeClr val="bg1"/>
                </a:solidFill>
              </a:rPr>
              <a:t>Scrum</a:t>
            </a:r>
            <a:endParaRPr lang="en-US" b="1" dirty="0">
              <a:solidFill>
                <a:schemeClr val="bg1"/>
              </a:solidFill>
            </a:endParaRPr>
          </a:p>
        </p:txBody>
      </p:sp>
      <p:sp>
        <p:nvSpPr>
          <p:cNvPr id="84" name="TextBox 83"/>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46" name="Slide Number Placeholder 45"/>
          <p:cNvSpPr>
            <a:spLocks noGrp="1"/>
          </p:cNvSpPr>
          <p:nvPr>
            <p:ph type="sldNum" sz="quarter" idx="12"/>
          </p:nvPr>
        </p:nvSpPr>
        <p:spPr/>
        <p:txBody>
          <a:bodyPr/>
          <a:lstStyle/>
          <a:p>
            <a:fld id="{6A580155-3645-4FD6-8B88-3D2692ADBA2E}" type="slidenum">
              <a:rPr lang="en-US" smtClean="0"/>
              <a:t>16</a:t>
            </a:fld>
            <a:endParaRPr lang="en-US" dirty="0"/>
          </a:p>
        </p:txBody>
      </p:sp>
    </p:spTree>
    <p:extLst>
      <p:ext uri="{BB962C8B-B14F-4D97-AF65-F5344CB8AC3E}">
        <p14:creationId xmlns:p14="http://schemas.microsoft.com/office/powerpoint/2010/main" val="997811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2930" y="840801"/>
            <a:ext cx="10116274" cy="1200329"/>
          </a:xfrm>
          <a:prstGeom prst="rect">
            <a:avLst/>
          </a:prstGeom>
          <a:noFill/>
        </p:spPr>
        <p:txBody>
          <a:bodyPr wrap="square" rtlCol="0">
            <a:spAutoFit/>
          </a:bodyPr>
          <a:lstStyle/>
          <a:p>
            <a:pPr marL="742950" indent="-742950">
              <a:buAutoNum type="alphaUcPeriod" startAt="17"/>
            </a:pPr>
            <a:r>
              <a:rPr lang="en-US" sz="3600" dirty="0" smtClean="0"/>
              <a:t>Where </a:t>
            </a:r>
            <a:r>
              <a:rPr lang="en-US" sz="3600" dirty="0"/>
              <a:t>did the term, "Creative Economy" come from? </a:t>
            </a:r>
            <a:r>
              <a:rPr lang="en-US" sz="3600" dirty="0" smtClean="0"/>
              <a:t>Is there a better term? - </a:t>
            </a:r>
            <a:r>
              <a:rPr lang="en-US" sz="3600" dirty="0">
                <a:solidFill>
                  <a:srgbClr val="FF0000"/>
                </a:solidFill>
              </a:rPr>
              <a:t>Sue</a:t>
            </a:r>
            <a:r>
              <a:rPr lang="en-US" sz="3600" dirty="0"/>
              <a:t> </a:t>
            </a:r>
          </a:p>
        </p:txBody>
      </p:sp>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Questions on the Creative Economy</a:t>
            </a:r>
            <a:endParaRPr lang="en-US" sz="2400" dirty="0">
              <a:solidFill>
                <a:schemeClr val="bg1"/>
              </a:solidFill>
            </a:endParaRPr>
          </a:p>
        </p:txBody>
      </p:sp>
      <p:grpSp>
        <p:nvGrpSpPr>
          <p:cNvPr id="11" name="Group 10"/>
          <p:cNvGrpSpPr/>
          <p:nvPr/>
        </p:nvGrpSpPr>
        <p:grpSpPr>
          <a:xfrm>
            <a:off x="9838266" y="73460"/>
            <a:ext cx="2188633" cy="309819"/>
            <a:chOff x="7543800" y="4861360"/>
            <a:chExt cx="3746500" cy="309819"/>
          </a:xfrm>
          <a:solidFill>
            <a:schemeClr val="bg1"/>
          </a:solidFill>
        </p:grpSpPr>
        <p:sp>
          <p:nvSpPr>
            <p:cNvPr id="12" name="Flowchart: Stored Data 11"/>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Stored Data 12"/>
            <p:cNvSpPr/>
            <p:nvPr/>
          </p:nvSpPr>
          <p:spPr>
            <a:xfrm flipH="1">
              <a:off x="8483600" y="4865009"/>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Stored Data 13"/>
            <p:cNvSpPr/>
            <p:nvPr/>
          </p:nvSpPr>
          <p:spPr>
            <a:xfrm flipH="1">
              <a:off x="103251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Stored Data 14"/>
            <p:cNvSpPr/>
            <p:nvPr/>
          </p:nvSpPr>
          <p:spPr>
            <a:xfrm flipH="1">
              <a:off x="93980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grpSp>
        <p:nvGrpSpPr>
          <p:cNvPr id="5" name="Group 4"/>
          <p:cNvGrpSpPr/>
          <p:nvPr/>
        </p:nvGrpSpPr>
        <p:grpSpPr>
          <a:xfrm>
            <a:off x="3013657" y="2408239"/>
            <a:ext cx="6566004" cy="4115722"/>
            <a:chOff x="8887535" y="2425700"/>
            <a:chExt cx="6566004" cy="4115722"/>
          </a:xfrm>
        </p:grpSpPr>
        <p:pic>
          <p:nvPicPr>
            <p:cNvPr id="3074" name="Picture 2" descr="Product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1841" y="2432094"/>
              <a:ext cx="4331698" cy="41093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ecx.images-amazon.com/images/I/51Ov7PIw1cL._BO2,204,203,200_PIsitb-sticker-v3-big,TopRight,0,-55_SX278_SY278_PIkin4,BottomRight,1,22_AA300_SH20_OU01_.jpg"/>
            <p:cNvPicPr>
              <a:picLocks noChangeAspect="1" noChangeArrowheads="1"/>
            </p:cNvPicPr>
            <p:nvPr/>
          </p:nvPicPr>
          <p:blipFill rotWithShape="1">
            <a:blip r:embed="rId3">
              <a:extLst>
                <a:ext uri="{28A0092B-C50C-407E-A947-70E740481C1C}">
                  <a14:useLocalDpi xmlns:a14="http://schemas.microsoft.com/office/drawing/2010/main" val="0"/>
                </a:ext>
              </a:extLst>
            </a:blip>
            <a:srcRect l="22000" t="9015" r="22889" b="6985"/>
            <a:stretch/>
          </p:blipFill>
          <p:spPr bwMode="auto">
            <a:xfrm>
              <a:off x="8887535" y="2425700"/>
              <a:ext cx="2575513" cy="41157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44478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005" y="1127821"/>
            <a:ext cx="10116274" cy="5078313"/>
          </a:xfrm>
          <a:prstGeom prst="rect">
            <a:avLst/>
          </a:prstGeom>
          <a:noFill/>
        </p:spPr>
        <p:txBody>
          <a:bodyPr wrap="square" rtlCol="0">
            <a:spAutoFit/>
          </a:bodyPr>
          <a:lstStyle/>
          <a:p>
            <a:r>
              <a:rPr lang="en-US" sz="3600" dirty="0" smtClean="0"/>
              <a:t>Q.    Is </a:t>
            </a:r>
            <a:r>
              <a:rPr lang="en-US" sz="3600" dirty="0"/>
              <a:t>there a better term? </a:t>
            </a:r>
            <a:endParaRPr lang="en-US" sz="3600" dirty="0">
              <a:solidFill>
                <a:srgbClr val="FF0000"/>
              </a:solidFill>
            </a:endParaRPr>
          </a:p>
          <a:p>
            <a:endParaRPr lang="en-US" sz="3600" dirty="0" smtClean="0"/>
          </a:p>
          <a:p>
            <a:pPr marL="742950" indent="-742950">
              <a:buAutoNum type="alphaUcPeriod"/>
            </a:pPr>
            <a:r>
              <a:rPr lang="en-US" sz="3600" dirty="0" smtClean="0"/>
              <a:t>Possibilities include: </a:t>
            </a:r>
            <a:br>
              <a:rPr lang="en-US" sz="3600" dirty="0" smtClean="0"/>
            </a:br>
            <a:endParaRPr lang="en-US" sz="3600" dirty="0" smtClean="0"/>
          </a:p>
          <a:p>
            <a:r>
              <a:rPr lang="en-US" sz="3600" dirty="0" smtClean="0"/>
              <a:t>         - Agile?</a:t>
            </a:r>
          </a:p>
          <a:p>
            <a:r>
              <a:rPr lang="en-US" sz="3600" dirty="0"/>
              <a:t> </a:t>
            </a:r>
            <a:r>
              <a:rPr lang="en-US" sz="3600" dirty="0" smtClean="0"/>
              <a:t>        - the Innovation Economy?</a:t>
            </a:r>
          </a:p>
          <a:p>
            <a:r>
              <a:rPr lang="en-US" sz="3600" dirty="0"/>
              <a:t> </a:t>
            </a:r>
            <a:r>
              <a:rPr lang="en-US" sz="3600" dirty="0" smtClean="0"/>
              <a:t>        - Innovation Management?</a:t>
            </a:r>
          </a:p>
          <a:p>
            <a:r>
              <a:rPr lang="en-US" sz="3600" dirty="0"/>
              <a:t> </a:t>
            </a:r>
            <a:r>
              <a:rPr lang="en-US" sz="3600" dirty="0" smtClean="0"/>
              <a:t>        - the Creative Economy?</a:t>
            </a:r>
            <a:endParaRPr lang="en-US" sz="3600" dirty="0"/>
          </a:p>
          <a:p>
            <a:endParaRPr lang="en-US" sz="3600" dirty="0"/>
          </a:p>
        </p:txBody>
      </p:sp>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Questions on the Creative Economy</a:t>
            </a:r>
            <a:endParaRPr lang="en-US" sz="2400" dirty="0">
              <a:solidFill>
                <a:schemeClr val="bg1"/>
              </a:solidFill>
            </a:endParaRPr>
          </a:p>
        </p:txBody>
      </p:sp>
      <p:grpSp>
        <p:nvGrpSpPr>
          <p:cNvPr id="11" name="Group 10"/>
          <p:cNvGrpSpPr/>
          <p:nvPr/>
        </p:nvGrpSpPr>
        <p:grpSpPr>
          <a:xfrm>
            <a:off x="9838266" y="73460"/>
            <a:ext cx="2188633" cy="309819"/>
            <a:chOff x="7543800" y="4861360"/>
            <a:chExt cx="3746500" cy="309819"/>
          </a:xfrm>
          <a:solidFill>
            <a:schemeClr val="bg1"/>
          </a:solidFill>
        </p:grpSpPr>
        <p:sp>
          <p:nvSpPr>
            <p:cNvPr id="12" name="Flowchart: Stored Data 11"/>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Stored Data 12"/>
            <p:cNvSpPr/>
            <p:nvPr/>
          </p:nvSpPr>
          <p:spPr>
            <a:xfrm flipH="1">
              <a:off x="8483600" y="4865009"/>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Stored Data 13"/>
            <p:cNvSpPr/>
            <p:nvPr/>
          </p:nvSpPr>
          <p:spPr>
            <a:xfrm flipH="1">
              <a:off x="103251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Stored Data 14"/>
            <p:cNvSpPr/>
            <p:nvPr/>
          </p:nvSpPr>
          <p:spPr>
            <a:xfrm flipH="1">
              <a:off x="93980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pic>
        <p:nvPicPr>
          <p:cNvPr id="10" name="Picture 4" descr="http://ecx.images-amazon.com/images/I/51Brp4VUMJL._BO2,204,203,200_PIsitb-sticker-v3-big,TopRight,0,-55_SX278_SY278_PIkin4,BottomRight,1,22_AA300_SH20_OU01_.jpg"/>
          <p:cNvPicPr>
            <a:picLocks noChangeAspect="1" noChangeArrowheads="1"/>
          </p:cNvPicPr>
          <p:nvPr/>
        </p:nvPicPr>
        <p:blipFill rotWithShape="1">
          <a:blip r:embed="rId2">
            <a:extLst>
              <a:ext uri="{28A0092B-C50C-407E-A947-70E740481C1C}">
                <a14:useLocalDpi xmlns:a14="http://schemas.microsoft.com/office/drawing/2010/main" val="0"/>
              </a:ext>
            </a:extLst>
          </a:blip>
          <a:srcRect l="18556" t="8293" r="18778" b="11707"/>
          <a:stretch/>
        </p:blipFill>
        <p:spPr bwMode="auto">
          <a:xfrm>
            <a:off x="9360460" y="2733689"/>
            <a:ext cx="2544520" cy="373078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BDAAoHBwgHBgoICAgLCgoLDhgQDg0NDh0VFhEYIx8lJCIfIiEmKzcvJik0KSEiMEExNDk7Pj4+JS5ESUM8SDc9Pjv/2wBDAQoLCw4NDhwQEBw7KCIoOzs7Ozs7Ozs7Ozs7Ozs7Ozs7Ozs7Ozs7Ozs7Ozs7Ozs7Ozs7Ozs7Ozs7Ozs7Ozs7Ozv/wAARCAFaANcDASIAAhEBAxEB/8QAGwAAAgIDAQAAAAAAAAAAAAAAAAYEBQEDBwL/xABTEAABAwMCAwQFCwAIAgcECwABAgMEAAUREiEGMUETFCJRB2FxgbEVIzI0NUJUc5GSoRYzUmJywdHwFyQ3Q0WClKKyJUR04VNVVmNkg5OzwtLx/8QAGQEBAAMBAQAAAAAAAAAAAAAAAAECAwQF/8QAJBEAAwACAwACAwEAAwAAAAAAAAECAxESITEEQRMiUWGR8PH/2gAMAwEAAhEDEQA/AOuRozCorRUw2SUAklA32rzLgMvRHWm20NrWhSUrSkApJHMGt0X6oz+Wn4VtNAKFrYluy21Trk0lUhoAstMpT2a05ynCtW58W+BnT6qlw7DFdVJbkOS1PtOKAV3pxIIO6ThJA5HHuNLvpE4bkJkC+W8LI27wlB+iRyX/AK+XPzqxYuHc7dCuF9XIRIWvu0lOs4/uqVpwB5+xRrpcblVL9ME9PTRJvcLvPBzjzDqosxpvXqQ6UnWn6QznfkRXLpFxvMWS5HeuMsONnSoCQoj9Qa6y2izCW7HEdmS2+NbRba7QjI8Qzg+o8+p8qXL9aoz0yx3JMNxKQ80zJSGwEr8X+oIrX4+RS9NFckuu0y14etjjFiiJmynZMuc6hStbpUW0/SKRvtsCD7asnbJGF1YRGdktkBTrvz6ljGMAYUSNyc8vu1rC7EqW6+uM0wlkdmjLJbUtWfFjYZ3wNuua9PRTEZLrUx6PKfwo6XNSW0+sKyMAeW5J257c7bbbNF0tFVcrfMm3yE2xJfTHEvs1FPg1JQNSz4cAgk6eXSnIRY+P6hv9gqFaYbjTSXH1alJTobyjSQnOcnf6RO591WVUut6X8LytdmkxY+P6hr9gpUTFuTM7Q5MjojMSFNaezy4W1HKVEqJBxkDOPOnBadaFJyRkYyOlJ3GHDD8uB3uHl2VHGzYH0k7ZA/QnHrPnTG+9Mi/CwNlZcuTkeVJlKS4gONlLnZg42UPABj7p99embREdizoJW+2tKykOd4XrAIykgk56/wAUqWV2arh12VcJEmMiIlK2AnKi43kgjA3x0z0zmrVcW0SURpYmrksymg2o6C4vOcpURuR1HtxWlS09Mqmmujndxfv1sk9jJuUsE5KSmSohQBI8/MU5cEw5a7RJvVymSJAKCiOyt9RyeWcZ5k4Aov1gjrt9xkx47pdYd7RtJj6QEEZI6Y+kf2ip0O2WdUaLH7QsANIcW640EFOx0p1Ywck55/droyZeWPWjOY1XpbS7FGYjMoadlJkvKQ0CJK1b/eOCSNgCaruLIk5MNbMCS5qQlKlKSgJVqUsJQkFGPNX6CrNuIz3cS25cpCEoDbBbcyV/3gFZHi8schW+1RpDqy7IeS8nVrUrRgrcG3PkQnYDAGSM1yp67NX30T4NvajwWGXEJdW22lKlrGSogbkk86391jfh2v2Cto5VmsvTQ091jfh2v2Cjusb8O1+wVuooDT3WN+Ha/YKO6xvw7X7BW6igNPdY34dr9go7rG/DtfsFbqKAgXGOyiC4pDLaVDGCEgHmKK2XP7Pd93xFFQyTbF+qM/lp+Fba1RfqjP5afhW6pIPKkhSSlQBBGCD1pee4cXEmd8tqwoBOBGfJUhPXCc8h6v5FMdFWmnPhDSYqCVIWhSDHXawg6j3pGUNLzsUKTsRzyCRz6UKdYU2UI4jt6iVKUEAJwCrnga8+eOfOmrFGBU8yvEV+0m5SxEtneHEDSytzwxmU8s77k+e2fKp9rsKYzhkylBx9eCoIyGwR1CeWdzvVzis0d/SJUmMVmiiqFgrBFQrreINlYQ/Pe7Fpaw2FkEjJ5cqgK4xsyHA24842SoJBW0oAk68DP/5a/wBKA83PhpMl9MmG6WlhepbClHsnD1JT0PuI8wahF95tS2JFrcilQ0vKIHdnU8skjOk+X+8Xzt5gMKmJcfAVBbDkgYJ0JIJz+gNQFcY2NK1JVLwlLoaLhSQkKPIZ93PlV1b1plXKISXQ6hSlcR23C0oCwkAg6Tnc6+o2P+VeG5BQz2TccXJCvFpgjKHV/wB8nZI5YGSMCrSTxFaI7rSH3NLjqUqbBbOVauQ9taWeMrO8FhtUhS0afmxHWVHUnUMDG+29ORHE8QbHIkvibc0tMuHPzEYkJx5KO2fX5+eNqYEJShISkAAbADpVO1xZZ3XC2mQoKCtI1NqAVuRkHG4yDv6qwni20kMlS320vp1NqcjrSFJykZyRy8ad/XVW2yyWi7oqpY4mtT77UdL60PPHCGnGlIVnboRtzB9hFZicSWudIXHjvqW8gqBR2agfD9LG2+P8x5ioJLWiqNvjCyPMh1uSteoAhtLKy4QQCMIAzyOeXLPlWUcYWFwrCZ6ToJCvCoYwsI8v7SgB50Bd0VWL4gtzbesurwZXdB82rJd/sjb1c+Vep1+ttuloiy5HZuuBJSkpO4UrSP5P+dAWNFVL/E1qjoU4X1uNJb7RTrLSnEAZIHiSCM7HavC+LbG22pxc9CUoCSoqBGAoJKf1Ch+h8jgCdc/s933fEUV5nuJdta3E50qCSMjB5iioZJvi/VGfy0/Ct1aYv1Rn8tPwrdUkBWCcCtMqU3FZLjhOOQSBkqPQAdTXM7hxVLv93ct0hb9ugMqUXksqAcKU8wSSN+ew/Q1rjxPJ54Z3ak6Mu6xEuqZQ72zqPpNspLik+0Jzj30G4oG5jycfkqNcqt0uPDMxdtluokDeMlLvZoWkD6azndWB9HzP6MMK+ybnaobj3EiYr0lTiHUgNpLWASk7jONh+ta18fiUWXY7R7nDkuqZbfT2qfpNq8Kx7UnepVc+cetsW0qmPDvamMntEguLaeAOyl48SSeRO4yPdm1cW3WxyWInE7OliSnWy+NykHod9wMj1j11T8La3Jb8iXp0Cs14bcQ62lxtQUlQyFA5BFe6wNSPMgxbgz2MthDzec6VjI5EfAmozlitbq9bkNtSs5z6/EP/AOa/1NWNeFrS2krWoJSkZJJwAKAiGz27vMiT3RsPSUFDzmPE4nAGCevIeyq9618NxELhuRo6RI3MYAq17YyED1HoKWOKeNZwuItFvQ5F7TSnt1ABR1EbpB5DHXI91UbS7bDvuUXCWrQkhT2rQ844MZQo58Iz972j110z8dtbowrKt6R0d5q1SVBx62vOEBKQTGXyScp2x0O4rU3E4eW6WQyhl57B0LCmlq0jAxnBOPVSvbOJrlKgzu8XluO/EWhCUfNnWM+Igkb7cvZUlLUN5yUmdNF2UkntN9a1N8wpsp+gRyKeRx696vDx9JWTY1J4cs6XQ6mC2FhYWCM7EZxjfYbnblvWU8PWlKUIENBS39AEkhO6TgZOw8CNuXhFJEPiy7Woie5FU9YXXlNsqz4gAcAjqOXI4HliugQJ8a5Q25cRwONOjKVD/fOqXjqO2Xm1RHRw/am1srTDQVsL7RtSiVKSrGMgnfkAPZtW2NaIER8vsR0odJWSrJJ8WCr/ANKf0qZWazLlYnh21JbShERKAnGkoUUlOAAMEHI2SB7q0r4RsDmrXa46gvZQUnIUM5AI9R3q5ooCAbJblNLbVGSpK3g+rUSSXAAArJ3yAB+lZlWa3TXmXpUVDzrAw2teSU1OooCsPD1rUyGVRdTfZ9kUKWogp32IzvzOM8s1qd4TsL4Pa2xhZVjUVJyVYSUjJ64BIGfOriigIdyGLc4B6viKKzc/s933fEUVDJNsX6oz+Wn4VtJxWqL9UZ/LT8Ki32Q9Gs0lcdJU+pGhoDmVq8Kf5IqUt9EC3Plzb1cQu3TFsAPmNFIbCknA+ddOfIbAjH81zG7kG7y9KkqAdUNSRscHGevxrqNntV4gzHEszmXGYTSWEiQ1nmApWCkjHTfeuXzYLjL7JKkq70jtUacjYqIwc+sV6vxdKmtnDm20mWPDl8l2p5tEFklfaF14p3LjYTukg9AMmukOraYs7LKLdKbVFLbursABlJCjvnrg/rSxZeG5NgcdcnRVLMhtLKTrbHiUoZSMr3yAfLrTpMuL8iDIaTZ5igptaCQpkgbEf26w+RU1X6mmKWl2Q7k6t11bSbM48icns1NvqShC1jcZIJI8IO+OgpP4r75CtD0G7IYLhf7SF41LWlBO4B5YAAHv99Ok26S125uSLQ+ltooe7RbrYGAQTyUTyzVfxnZZt+hxEONR4ykvhKXO1K8att/D1OKpirjS34WtbT0V3o04jW6lVlkrJKBqjk+XVP8AmPfXQ641DkWjh67NqSt+TMiuBOtrCWickK55Kh06V2RKgpII5EZqPlSlfJLpk4HudM9Uq8SXByQ+9AjPKQIrYdeKUBWtZIDbWDtudz7qZ1qCEKUeSQSaRoNuvkqdHkiS22ZTrk9TL7WUpxhKASDk7KBHliscaXrL234hL40RJbvYZnPNvSkNJLq0DA1HfHuBAqvtNydtjy3YrYMlaQhpzGS2cjcDG5OMe+rPjSNIVfZk55TJy+GlhsnZQQnzH+8GpnDHDUxp2De34qnIqV9qfE2BpHJWSodfVXrq5WFbOLi3fQ5WmQ1Ktbj061SDJmlZdUiKVeaRv7AK3JuKvk+FONvklbCAh5QQEggjChuRtqAPuqbb7k81bo6BaZqsNJ3T2R6f460sypDlueiiyzHErW6k+JoAAqVtuv115Te34dn0LVzjy7XCld7hRotqkMFKYzj5WG3RlXhx1JPq5VTej/iRVquqYL7n/KS1Ab8kL5A+/lTndkzb3wa825CbQhUYL1LeyoFIznAB6jzpAlWe2cPyUsXOYuQ+PnNMIYwCMpypXI8tscjzrrxObhzXpje5pNHaxyrNV1ini52SJMGfnWgTnz5H+c1YV57Wno6k9ozRRRUEhRRRQBRRRQES5/Z7vu+Ioouf2e77viKKhkm2L9UZ/LT8Kr+InXmYDK2EoU53poJDhITkrAGce2rCL9UZ/LT8Ki3xlT1qd0J1LaKXkJ8yghQH8VafUVfhTBy+iLdP+WhAlS9RD6850DkNPliq+72aReOHGFyLfCSWWElp5ElQWkYG30OXqq1g3kyJkpMe3y3UPhLzZWgNhQKQk/SI22H60RzdHrCYyI0ZKW2lMkreKlZTlO4CcZ28635OXtGWk12KF1td64bt6nJ4ZuEFx9suguKUvCc6U6iNh0yP86zb/SR2Djra7TGZaeVkltRGCepwDnpVrx1Huk/hduWl9lUVBS6tDSVAqSeR574zn/8AyuXj1V3YYnNG6Oe6cPo7CqTcHuDyppqE5GMIjtBIVkjRjlp5+rNSL2Ly/aXGVsRGwtTaQtElWpJ1pwR4PPFUXCLN2/okGXeyEaQ8EMpcSdRQSNW46c6ZLg5c1uxY6orLiS8HFBp06iEeLkQBz09a4aXG9LXTOhPc7Zxmfb5NruDsOUgoebVg+v1jzBrvkLPcWM8+zTn9KQuMm/lm7QIiIJbfU8horXglPNRGQSORBroSEhKEpHIDFafIyc4nZXDHGmR7iSm2yiNyGV4/Q0uwZV6duTbiIENWqEgp/wCZUBpKj/c500OoDjSm1clAg0rW+7iM9BjGJKW6y0uIvQ0dJWjGMKOAdkqPOuePH0aV6jWiBMvFpkRJVphutqkvEqMpSVJVrVuPB086XI9j4gtdmXc47rL8URFgMOrLmhKsFRAIA6U6QZFxRImMM29CQXe1AffCSkKHkkK6hVQpsS8yuGJkKKuM0tIcb0o1E41E6QfWNuXWtpyNPXWijlNCjbfSAzbFMhiyMpQ20GirtTrUBvzx55PKnWxXmXdITkm3x4bqFOqJBkqSUEnkRorixGkkHYjnnpT16N13Jg3B9ns0wkt6nVOg41DljHqz/FdfyMEKOUmGPJXLTHO3u3f5KSEwYamzr+lKVy1H+5XJ73bp0J9l6YCUymUONuatQUnSOvq8q6w6q6xbAGkx45KmQ2FB0hQUrYbFPPJ86puNXWv6OohuWxaFtJy32mlQQkYTkFJPVSa5/j5HF+emuSdyW3ABUeD4eroV49mo0y1VcNQVW7h2DFWMLQyCseSjuf5NWlcuRp22jeOpRmiiiqFgooooAooooCJc/s933fEUUXP7Pd93xFFQyTbF+qM/lp+FbSM861RPqjP5afhW2pIOd8TXi9cK3llLIbXB0/Makfdz4kZ/T3AevLFb7g9NSiZAQy3HuA1hbhKtLgGCCkY3IHnzT66s7xZ4l6hKiy2wpOcpVjdJ8xSrMgupfat9wQYMVhztYz8UnGrqQOSfPScnnjI5dKc3KWuzFqpf+FyiDKft8u2uzEhSEKSEtshIKVAlOxJ26f8AdpGv3CyU8QW1xpShFui0alYA0KJ3GwxyORTo6W2FNPSXnZDgHhUFFSZKNvopTtqGxwB5+6JKiRnYjJct0lHdni424GVb6T4MjGQCCM7dDU47cPaIuVSLUwpQkNMRZqNEJOQl1kKSkkYA8JTyGf1FeUSpjWu4vx23gE9m12a9JUM9En+0cdeQFRF91ZgrkKuKo8bUVPP9oVB5Wd0pSSdunmQMDzqRC7/dnUuqSlqGE/MrCSlXlsnzx1zt086y19ssv8PdriIlvtTHWFIcYUsq1pxl1WArHmABpB/0q9rw02lpsNoSEpSMACtlZt7NEtGOdJfG0q6WNCZsBLaorjgU6FIyUODGFZ6A4H+zTrWiXEYmxnI0hsONOp0qSeoq0Uprb8IqdrQq2XiJ28RGrozHQX2cMy09ppAB+9jB2B39matWmbg1PdQ5LZbTK+cAbZ5EAAjJPljp0NUM6zu2aMu2txUi2SU6HZTaiFDfYqA+8PPIB61PbjpbgNBy5OyWWgnsJDi9PZqG2lwDB35ZO+5G3XWlL7nwzTfjFXjHhpSbb8qtklyO8tl9IQlI06joVsOeCn9RTTb7K/AsUG1x5gBeSFOIU0FDH0l8iDjfTz6itclEKdElNfJ8xbclKPF2LhCSfCrfG+AM5rZAbbXHzGmOtOIQEl0q0pjtgbakk41HnjG3u3vWR1Cl/RVSlWyetVwdlJS81HfbiHWpTay2FLxsMHPIb8+o8qjoCb68tEmM4lLuhWFDYNJVlO/XUoZ9nsrTElSLjpiW0tS4IVh19SSnUd8k9Fb8wME+zmyRoyYzZTkqWo5WtXNR86wf6mq7NwG1ZoorMuFFFFAFFFFAFFFFARLn9nu+74iii5/Z7vu+IoqGSbYv1Rn8tPwrbWqL9UZ/LT8KpOKuNbVweIpufbnvZUG+xb1fRxnO/wDeFSQMFeVtIdQUOJC0nmFDINKbvpGgMQ++PWa+Nx8ai6qAoJA881BjemPhmbITHis3J95f0W24upR9gBoBqYsEOGpaoOuJr5hojHuBBArd3KR1uMgj/C3/AP1pQR6X+HnpwgsxLo7KKinsURcr1DmNOc52NbpnpStNv0d9td6jdorSguwinUfIZNTtkaQyoscDvQlush+QOTjviI9g5A+yrADFKDfpHgOvOMos19U41gOITAUSjIyMjptWl70qWWNNbhPwLu1KdwW2VwiFrzywM5PKjbfoSSHWs0iD0vcOGb3ER7mZWrR2AiHXq8tOc5rA9MHDSpncwzcjJ16Ox7oderljGc59VQSPlYpMjelGyy5TsWPBu7r7P9Y0iEpSke0DcVhj0p2KS86yxEurjrOzqEQlFSPaByoBzUkKGCMiqw8O25Msy47IjPnmtrbPrxyz68Usx/TBwvLfTHjC4PPL+i23EUpSts7AV5k+mThaHIXHkIuDTqDhSFxSkj2gmpTa8IaTG7uUsbC5vY9baCfhWt6wxJikqnFcvTyDuMe8AAH30op9NXCK1BKTOKicACPuf5qZO9KditaW1XCHdYod+gXoSkavZmnJjSHJtpDKAhtCUJSMBKRgCvVJ8L0m2a4sF+FAu8loc1tQVqA94qE56ZuEmnFNuLmoWk4UlUYgg+sZqAP1FKCfSVZ1xO9pgXgx8Z7UQF6ceeaitel3hd9h19oT1tM47VaYiilGeWT0oSPNFI7Xpd4WfYdfaM9bTOO0cTEUUozyyelDfpc4WeYdfbVOW0zjtHExFlKM8snpQDvRSO36XeGHmHX2U3B1ljHaOIiKKUZ5ZPT31u/4o2LuHyh3W690/wDp+5K0fu5UA50Ukuelfh1iGiY81cm47n0HlQ1BCvYeRoY9LHDcmM5JYRcXGWv6xxENRSj2npQDXc/s933fEUVGVPYuvDyJ8UqLEltDjZUMEpJBG1FQwTov1Rn8tPwpd4igRpXE1qlSGQ+q3RJUplvGcuAtAfpn9cUxRfqjP5afhXOPS1xFL4Wu3Dt0haVLQZCVtq+itJDeUn/flUg5yz6W+LmLsuaqYh5tROYjrY7LB6YGDt7auPRq2tEm+captusxEFMaHFaUQXV9EjcgAYHsV6q8HjrgSNIdu0Pg8m6OAkJeWCylR5nGcfwPdUD/AInTLbw9Hg2FKoExx9yROkBtGHFKOwSnBAA5e4eugGqVZ+5em6y3RppTca7AyEAp0kL7M6gQeR5E+2pHElzEKy3C2Xi/RLnMmXRtUGOy4FqjIDoPi2yMAEfxS1E9KyXmrK/e4r8y42uUt0yEFKQ4hSVJ04wN9x+lI8q5IkcRu3QNqCFyy/o6gFerFCDsarpOj+ntVuZlOIiSUoU8yD4VkMbE1R8IO3O48V3zimeH7iqyNOoipKSolZKglAAG+Bn2Zqkc9IENz0op4t7k+I6Ugdhka/6vRz5V4Z9JD9o4b7jYEuwpr012TJkKCFBQUThIBB6af0oSNVytYb9LvDV+aYcYbvGl5bbicFtwJwoEdDy9+aVoX/Tkc/8A12v/APcNTrf6VkvxLeriJh6bPt07vDUhoITlGkgpI28z+g8qjTOL+EP6RxL9brNPZmpniVIU48FBYySoAZ2JJFCBoiXWL8rcUWRq/IsV0kXYusyljwuAbaCfb8amcOTrlY+LOLLjxA1GEhiMw46qKCELQNtQzvypMZ434auDt1j36zSHokueZrC2FJDqCRjSTkbe+sTPSPGnyuJHXYTrYusNMWMlJB7JKc41H352oBi4esLXCnHt8vTyAYkVSEQiBstUhQCMeoAkGkj0n7+kW7/mp/8ASKs7h6SUz7Bw9bVRnAq3vtOzHNvng2RpA93n1rRcLjYeJ5/FV7lNFta2kLgh13SoL2TjSD4thn1YoCh4PuMO08W22fcEaozD4U5gZx5HHqOD7q6ZxDCud9jRkJv0O+cPT7u1qeT/AF0QrXpCRvgDCsee/LeuXcNXkWC/xLmqOiShhfjZcGQtJGCP0O3rpnvfGVia4fdtXCltlQhLlJkyHX3MkFO4CdzjcD9KAtuPeO77w/xQuyWN8W2BbUobaabbThXhBycjcb8qYBZrdxbf+Eb/AHCI0l+4RXXZTKRgPLbAKTjruf0xSw7x5wdxE1HlcV8Ovv3RlAQt6KvSl7HnuP8AOqe7+kifM4og3a3R24LFsGiHGT9FKORB9o2oCbL9LnFLXETklp9DcVt0hMEtjRpBxpPXPrzU6yXFN34J49noiNRO8COsstZ0JOVZxnzO9Yc4y9Hcieb3I4VkruSj2i2dYLCl+ZGcf+X3VV27je3iDxFGnQC0Ly4zpbhtpShpCFbpxt90/rzoB34Ktsa28I22wTITizxQ285IdSk/NJKfm9+m2Mes0rWCG7bfR/x7BeGHYzjLS/aFkV5vPphvy7stVjf7nbU6Usx1sIJCQAN9j8asXPSHwlMk30TbdcBGvSGO2Q1pBC0A5Oc9fD/NAVPBhH/DTjM//ds/+o04PXCdf7GuRwjd4UlhNsEeRZJCSFNgJwVJAI8Xl0pHTxXw/bbRxFa7RCltR7mhkRu2IUUFO6tW/U+VW7fpG4cih28w7K+xf3YfdiUKSGAcAagPd5UAwvMN3n0T23h/TmS7a1TIx81NKBKfaQr415srDVm9FE6zlIEyRanLi+OoC9kZ/wC6P4pPj+kKPEc4TcYjvZsja2pQVjDqVYCgnfyB5+qtkr0iRJlz4nlORn0ousIRYiBj5sAYGrfl7KA7Bw3/ANG9q/8AgmfgKKzw3/0cWr/4Jn4CioZIwxfqjP5afhXP/Sjww5xVdLJE7wmLHYbkvyZCxkNNp7PJ/kV0CL9UZ/LT8KW+LVSRcITHyZKnW6ZGkRZpjJyppK9GFfwakHJk+j7hi6Wi53GxcTOyk26OtxxpbGlRUBkc8eE4O9a43AHDrVrs828cSrhqu7IUy0I+o6zjqOSRkbnzp0t/BUPhaxXyNbk3OfLuUNbaFKhrSlIwdKeXMk8/V06rXEfDd+nW7hNqNZ5y126IluSOwUOzVqBxvz91AVEb0aqb4hu8O6XJuLbbMAuTMCMlSVbpwnzI/wBmrp2y2CD6KuJJliuiriy85GSS6zoW0pLqcj3hVMsuFKuXE3EEGZZ7kqzXpplPe2mCFNLbTsdJGSM+rpUKbwYmy+ju82C0MXG4TZi2nO0VEUgLw4k4HQYAJ38/0ECb6HW23ePW0uNpcT3Z04WkEcqv+HOJI3pCuz3DV9s1vSZDbnd5MZjQtpSQSN8+o/p66jejLhi/cP8AF6J10s82NHDDiC4WFK3I22GTV/buEo3Ay5F3tEO7Xq7LQpEdJhlttoq+8cj/AD93WgNthg3uH6M7Qmw2e2zpyX3m3+9oSRpDjgyCSOoFaeBoUabZuJGb/DjtPyrouK52baSGXFgJwk9AFHbevcbhR69ejy0Wa6u3K2zIjrrrmiE44SVLWdyNuSgedV0OwXmzcC321Q4dwdmG6IehL7qsKdShaCF8tvo5waA0+ibhliDdrlJvEdDjjUj5OZbcQFJLm6lnfyCR+przHiWjhK1XnjCbb2p0p26vRoEdxILbeFq3I6fRV+0Y501yXZ73FfDr8eyTY0FC3Jtx0xl4EhbZTvtkkbjI86prVAl3Fq88NcR2C5i1S5zsmHMbjqJZUpRPkSPPl1OedAVltvED0owrhbLpaIsO5sRlSIsuKjSfD9056cv55VqanxPRpwhZpkS2Rpd5u7XeFSJCdQaQQCAPcR5dau08MN8B2eaOHbddLzd57KmEvmKpKGEHmeWPjnHQVptnDrvFnCsKycU2e622XbE6IsxDClBSP7JGD0A5+XOgFWbxbauLZ9oU9Ymol3TNb7V+PgNupKhkFPM+/NdCksO3Hi662W5cMwU8PMsqPf1RezKPADkL5E5J5f5Ut3PgaJaJlpj2GwXaW8xJbdlXJ1pYGkKyQE7fDp1pguke48QSOJbJNhXFq3Syl+3y+7OFKXAlIKSAM4JHl50Ar+i+12iBClXq9NNPRp0pFuiJdQFaio7nf3b+o1G4b4JgW7iniJ+9tF+Bw4kuFlQ/rs5KM+Y0jPvFMsuRfeGrTarHw/wiLqxFYC3npUJxQ7cklRSDjG+Tn1+qp8mVPVdotxe4dnPMXm391vMZqKvLahyVuN9lKHM7UAk/8ULXc23YN84UhKtykFLYiJCXWfLBP+WKsLBYLdx/wzbExmWmX7RODUpZSlCnIp3yrHM4AHtBqcr0XcOWhqTPcj3m8pKT3aCiM4hQPTUoAfqcew1WcAWa+2Y8Q96s1xiIl25xDCBHcILn3QMA7jJ3NAMfBDFg4u4n4jkqtMJ2Iw401FSWE6QgahkDHXGffTt/Qjhb/wCz9v8A/wBBP+lJHoUsl1szd2+U7fIhl1TWjt2yjVjVnGfbXVKElKODuGQkAWG34H/4ZP8ApR/Q/ho/9g2//wAMn/SrqigKQ8G8MnnYLf8A+HT/AKVg8F8MH/sC3/8Ah0/6VeUUBAlsNRbQWGG0tNNpSlCEDASARgAUVsuf2e77viKKhkm2L9UZ/LT8KzJOIzpzjCD8KxF+qM/lp+FLPH8VpVsYnO8Rv2LuqyO2byUr1DGko+8fLy3qSBBsEmdxFA4a4XXcZMWNKRIkynm3CHHglxQCAr3fp7KvTb5vBnF0WyWa4yX414hv6GJLuvsXUIJSoE8hmtr3DPDR4FtUqJxAYjdry5FuyVAEKUTqyPWfu8+nt18NWvh+8/KNzmcVLv8AKERbC3Vjs+7NEHUUo6dd6AXYbrdvsN9iPOXmFehaVKkx5iyUOqChl1B58z06HrXl7u8f0a3aTChX2HKVFjFciatYQ4S6jJbJP+waYWOGLYq2IfuPFa5wusUWu2vlnAQgnIAA5q8PM45UOWmG/wAHzrdP42dlW9xxqEha4wAYcQtJCQBz5AUIFeYufF4a4hk203ZmzaYwYM0qDhd1p1ac74xn+KbLRxKq/wDpTgluLPhsota0lmWgt6lavpYzvz50w3tq08a26fwvHuiUyI6kduEpypvSoHkcZ5VDkTuHBxg9xCu+tJVZophymtBw2VLIyT552wKA0+lC4vKhweH4U1MOVc3SS8pzQG20DUo56ZOB+tXXAl8N/wCEIM1Zy8lHZP7/AH0eEn34z76XpyOC+IbjI4out3i3C3R2UxkMqB0MEqzk9ck56VCtkvhmyMyHLPxk1CtjtwQ8GktZSjCTraBPRQx7MUJOn1mlw+kDhNDDbyr5GDbpIQok7459PXW2RxtwzE7DvF5itd4aDzRWrGtByAoerY/pQF7Wa1sSGZTKHmHUOtODUhaFZCh0INbKAKxWaKAKKKKAxWaKKAKKKKAKKKKAKKKKAiXP7Pd93xFFFz+z3fd8RRUMk2xfqjP5afhSvx9GTNatTDVxjw7gmYHYYlNlTTq0pOUq2wNj/pTRF+qM/lp+FRrvZLbfoXc7pERJY1BQSvOxHUEbg1JByRmdCuLvDAu0GLDtTdylty22jmMuQkDSrfPhJPs5063SLwemTMdg9yReBb3gkRl4JRoOcpScH3+qmA8MWQ2UWY22ObenkwU+Eev2+vnWm18HcPWVp9u3WtlgSEFDpGSpSTzGSScUBym2HiA2rgXv3cBa/lFnuoZ1dsTk7rztyzy9VD8phPCcuEXmxJPFOey1DVjXzxzrryeHbSiLBiiE32NvWHIqDkhpQ5Eb+uo6uDuHlXn5ZVaY5natfbad9X9rHLPrxQHLk3JXCvHN74nUFqii4Pw5KU9coC2//MnGfXVQ9bXrbYeLW5CiuS/EgyHif7bjgWR7tWPdXbXuF7LJZlsvW9pbc14PSEkH5xY5KPr2omcMWWeqWqVb2nTNShMjOfnAg5SDv0xQHK+KeGbrbuHL3fLmiDGdnritoiw89kkJUN1ZAyeX8+dMN+iXD/htfTeGbKXEMhTJtzZATy3Oevsp8ulngXqAqBcY6ZEZZBU2onBwcjkagxODuH4NslWyLbGmokz+vaClYX7d80Bzy5RZKeIuEm7RHtnbKs5Vpmo+ZPhGSQnrXjiO4S7NxeZsm0QLi4xw2nt2G9mEZeIKkgg5SCRt5E710S58F8PXkRxcLY3IEVsNM6lKGhI6bGtrXCljYUFN29sEQ+5DJJHYZzowTyz76Ai8B2lVl4Ot8JcpEkhBX2jZJQQtRUAnPQZpiqLbrdFtMFqDCa7KOyMNo1FWkeW5NSqAKKxyqpncSwIckRW+0lyScdjGTrUPb0HvNSk34Q2l6W1GaV18VuJdlNSO7QnIw1FtSi8tQxnOE49/PFUVt9I11nrWhqzpkuJwQ2yTkjr5/A1rODJS2kUeSUdFrNLVn43t90cDDjMiI9pypLqDpA89Q5D1nFMaFBYykgg7gg1nU1L0y6afh6oooqpIUUUUAUUUUBEuf2e77viKKLn9nu+74iioZJti/VGfy0/Ct1aYn1Rn/An4VtJxUkGp2Uwy82y48hDjuQ2lSgCvHPHnW3PrqnktyHZb0lDDMxjAaLCtlYG5IJ2O5xjb6I3qmi8RKg3BxCC9JtyE63QtshyFk40qzzH849VXUN+FHWvRxFZrw06h1tLjagtChlKgcgivdULhRRRQBRRUd+axGUEulYJGdm1H4CgJFFRW7jDecDaJDZcIyEasK/TnUnNAZrGaKrbw84W24Mdwtvy1FCVjmhOMqV7hy9ZFEtshvRBnTUXVmWhqf3aFGV2bzzJytSuqR5c8eZJ2qkYtjtqK3JAdhWKQolxkOHW2cABTh5hJxuAeozVgizpff7/bOzYRCw00lScIkFOQSvzwcgHpuetaZsxXENplySVNtQkdp3IEHtykavEcboOMDHPn7Omeul4ZP+sQuJOIGLg/3a2Q2ocJrKU9mnCnRkbqI58gcVFsk+6R5CI1s7RS1uhzQ2nKlEAjY8+RP61GjWufPbXIjxVraC9JUkYSDjOMn/fLzqdbLBeJMbvkVtbaF+BB1FKnvNKR165PKvUaiI4nJ+zrZeQ5JsjsSQ5Clt3Audk4VO5CtydJQMk5BHlzBFdItjKA0H2UPR23hqMdxONCuu3T3bdaprXw/Fn/ACfc5L63JERIQgDYI07aVZGSdtyevlTQBivJzWq6R2Y5a9Cs0UVgahRRRQBRRRQES5/Z7vu+Ioouf2e77viKKhkmyIcxGf8AAPhXp9zsmlL8ht6z0FeYgAhs/wCAfCl/jV+W7AbtdtR2kuWSQnIBCUjJIJ68sVeJ5NIrT0tkG58SxrDLDUOe3IUjJkR3lkjPPwqwcKJ6Zxv0qHaLtaro2tyO/wB3vDhLjnbDCX/Ns9CnGw6jGaWOKLBEsrMTu77y31NpVIQ6QCkqBxgc+hyN8bUvAmvUj48VG0zirJSemdg4VnAtaW2ixAfcUIra1ZLZABUn2HxEDyBpori9vuV7hiJLWt/uaVpWNRwhQScb/rj9PIV2ZtYcbStJyFAEGuH5GLhWzoxXyR7oorwpaUpKlKCQNyT0rnNj3VbdFy+0aYjyURw+FJCy3qIXjI5nGMA9OlekXu2OuFtmY28sDJDR14/TNQrvOtLrI7wpBdb+cbS42ckJIJwCPKrSnvwq2mivfbti0ZnpRKUkntM+OSwodRjcp9g5HPKtNtvMxCzJhyETLWTpHbLwvUOYBPI43wo79MVbOTY8SQ2/FZcU05htxCGCkKJ+iQSAOe3PqPKoE+1GdCetBiogsTVFbWpQCkuczkJyDyzjPQ+QrVNeMza/gw2+4xbpERKiOhxpfIjp6j66Xr67HmXt2G3KcZuLLCRGKFFOlS1YJ8iN05Htqg4Wg3/hm7OoejFcL/3gBwbJ3w4Bn1H9CKi8RxJkn0hJdYbcUgvspDiQdIOkHmPUCa1nClkaT60Q7bntDfLdehtsWiUEiMpI1yGgcBpOxCh93JwM7jcnbFSrtGallhqEoNzHEkNvNjIQ31z0KemD1Ne4sppV0lGSnsnjpZSF/RUANXhPI/S9tV6yuz22TfYoT2SwXVRlbJKPu6T909fLc1gvevS/0LFqXK4bl3CxTcuIUlS48INdoJJUCBuBnGw/2KbeHkYcBU3qWlsJCSMKiDAPZEHfy369eQrm7lzvHFXE7EiOOylnCGuxykNgZ3z7zk12GBGVGitoeWHXwgB13TguEDGTW/yFx1v1meJ788JAAHIV6rFZrjOgKKKxmgM0UUUAUUUUBEuf2e77viKKLn9nu+74iioZJti/U2fy0/Cqe9WlVzVh5gqT2yEocZWErbbxlZzzwdxgeqriL9UZ/LT8K21aW09oq1sTZ3DQudsBlRkv6wSlwAJfZT93fkrYDIOKRbVw27MamLdZdS20ypxuRyTkZwCDv4unWu0PsokMOMLzocSUqwcHB9dU9/4d+VYjbUV/uTqCkdq2N9A+7tjIzg+6unF8hz+pjeJPs54lmZb7CqCuOMXHZGgBxwrQrdJOfCM9NznNdTtKibPDKufYIz+0Us2qwzLRHmvynFSX2lK7stairWtQxr35ZyB7jV5dZ/yLaG0sp7SQrSxHbz9NZ2Hu6+6ma+b0ica4rbN0+59iVsRuzW+lGtZWrCGk+aj/AJcz/Ncr+W5F+ujiL7KUYrWpa2m3OzGB91I5E+o7nzpjmWxpESTPluLCregl+U3gGU+d8bjdKVYG4+Fc2WtTi1LUSVKOST1NdPxcU6Zjmt9DdbXojcmTItT8ht1pH/LMRx4nhvhTh3Ax1GN9q28QXy53KwQLqpSGSl9aGi3sv6OCT038qq7BdYUQtRXYEd0Oa+2W+kHKiPBgn6IBx+ppk4vskaHwnBjWlBeSZIPzaivUopOTt7KtSU5EmiFty9Fpw7xCm98Nd0XHkOyW0dktTbeRnHhVnlnYH2irOVLuE+1Ifi2zKkpS8hTrqU+Ib7AZ9nTnStwbxJA4dt71vujDsV9D2VKLROonkD5Hame03tK4BES3zJLaXXAlTaUYxrOBuodMVyZY402l1s2ik16argxLkphT3biGG3VJaUYrW+hzAAyrP3tPQYyarozUqDeUw47qHAz83l7YlSRpSc+eh1PQ8qlLnzl8NBpNlkKQ0j+sU62kJKDscas7Y/ivC4dxnSLk6IhhzE9jIjoU4lWVAEcxtvpxULaWmS+zbAU6LE7bbyoOznXuzcKwMOEkAEHkcJIPntRxRHkGzyra2VvRuyKzpGVtY+gn+8CR7QAedblyWZAQ9OjKaiuvB1S3MKQMNkbqGcYUBzxvVnZ47iGVvuKK+8EOJ1g6kpxskk88DH81R1p8iUtrRV8FcLosMHtpCQZr4y4f7A6JH+dM+KBWazu3b5MvMqVpBWCaM0tcacSfIkAMRnECbI2b1HGgZwVe7P8AvFJl29IlvS2Wkm7th5cWMtlT6ANZWvCG8+fr9XwrbAlNvFbQmNyXUYK9GMJzyG3sNctJt1lurTjryLk4lBUVtLzqdOdOpKs5weo8x72XhGLdrZe3IzocciSGu0Dj+Qrw4Gw59QN8bY5V0XhUztMynI2x5rNYHKs1ymwUUUUBEuf2e77viKKLn9nu+74iioZJti/VGfy0/Ct1aYv1Rn8tPwrbUkAVBIJJwB1qpcuqXylTUpmNGz/XLUMuf4QenrPu86o+MbuqRLZ4fjSm4/bn/mXlqACEYzjn1/8AlStBahGVJtsZKi++8OyfiqCylCScgE4IyfM8sb9a6ceDc7f/AFGNZNPSOqRZDEyOl+O4HGl/RUOR3pdv8Nq4ypEiSUuMQWi0yyRsp9YGD/KQPbW3gxm5RLa7BnqbKYrnZtBO6gCArcjb7wqCmHOmvqcauTjaXrov5lTaVI+bJUDyz9wdarM8aemS3uUaL7YnYNhYs8a4vLEt1LZQ6jWAc5UrIGQM8+fOuc262SrpLMeK0pxQBKtKSdIHM4G9dfcTeU3hBAhSVNRzsQpr6Sh/i38NKk6x3mHfJE6ww1xH+zBcbaWhafETnGceWcYrqwZmk02tsxyRvs28JWqLaggTi0iQ9JVntRp+bQNsagOaiKdpiC1DbMLU2kOBWI7SVahnJGDtv50lReJGnLg6ZlwftrjMdMbs32+1UpfIqxjbcDPnT4XO7Q0qDa3dKQNLSQCfYOlc2bly3Rrj1rSEpxFuajrj3lqS8zImuPI7Ts0FRSCCFK1DPP1eQpTtN+Fkv7rlvkOM29bihpWNXh6Ejrjb11u41u/f5iIaW3GxGdeUoLGPEpZPwxSyOdejhxbj9vs5bvvo6qOJIbPCDbbql9vIQEq1srQklZ8RCiMYGSefSrqxzxdbjcZbakLjoUiO0tByFhIJJz7VUu2+6RRZrdGQ80/8nxTJdTq5uYIQjHnk/wADzq2aucPhKwM/KbqRLd1OrbQBqWtRycD2nHlXn3HqS7Oqa+34Xfcwy+txBSGHcl1pQ2J8x7eta3LiwJJhJKmioaEOgDRr/sA/2sb4qntN+kcQw+yU0213kEgg6ghvkQfNfq9YNYkoSlqRBc8aIzK0x1K37R1Q2yT98Z9+onzxlw09UW5L1DDBkKkR0qWnS4klDgxyUNj7v8qk1S2pbrV6uMNalKaGhxoqOT9EBQzz6D9auqpS0y6ezB5VyfjlMea6i5ImJW+QSWg4CENhQSgD1nJJrpd5kKi2WbIQcKaYWpJ9YBxSm3Zo79ouDCYrDTyrWylPhCcrwo7+vIG/qro+O+D5GWXtaOai4SDPbmvOKeebUlQU4Sc6cYz+lOPBM66Trm653wNtKc0EqTrKCsKV4cnb6AG/qpGII510OwWWbZbY9IONEhht8JUnUvWg6hoSkkkbjPKvR+Rx4f6c2LfI6OgFKACoqIG5PWvVU9nnKlpDutbrD6Qtp5xQSVnfKQjGwGPfVvXjNaejuT2ZoooqCSJc/s933fEUUXP7Pd93xFFQyTbF+qM/lp+FZkOpYYW8r6LaSo+wDNYi/VGfy0/Cq3it1TPDM5SeZb0+4kA/GrSttIq3pHMuKor1uvPyg1OUqQ4pK1nV4kOEZIGOg5fxVJFuL8WQ4+hQU46haFFe+QoEH410K92CK7w7ee6xGWnWX0uI0pAwA2gkfyquaISVKA5Z869rBSuNM8/Imq6Oj8AoecjtLkTXS26pXZtpVpGpBBwTzOyiceQ9VWffZkGaWU21brUe5E9sHEgfO50jBOebg3qBEtb1gtDqS8XA0Uy0x23R2gSBpWrWcAAjOw/Xeq7ia8TLSthyJJjtty0BZiAZUgYyFKOdzk8/UK4nP5Mj4/Zuq4z2OfeZybupfydlSo4wntxvhR/1ryzPltz5a1WmQpR0ZDbjZwMbc1D11XWa/uXeDBuYYK3mVliRpKQPFjoT56T+tW6ZD7d3dWYLvzzCdIC0ZJQTnr/fFc9S5emjVPfaZyhx12+cZhT7HYLky0oW1jdG4Tg+vA3rsk956Nb33o7IedbbKkNk41EDlSWxw+4vjpu6NxnW2zJX2oXpISrswRyJ5kn+Kdp7bbsB9t5TiW1IIWW86sY3xjetfkXNOdeIrilrZyyXN+V7KqXEgNiYWS3MfQpRLaNWSSnGN8eZOM1RTbFIt9tYmPhSe3V82NPhWjGQoHP8EA7inqTw4xIgORLMueyFkK7N1oNIWQMAnUEqIGemedR7XaYUa5rF3d79PY3RHaOGG0nrk4AGc7HHsO1dMZlK/X/gxqG32aohmyeG0yoVrQqXCCXFdujKlnGy05xsEjYezy3W41ov/E7jk5tl2WSvSt1SwAD5bn4U7hiLdpZjKdTMVCQstxY69LZCv+r7TbOnb3dKjcD3l2PGkWluKkOh5fYIKtkHqlSvV7ycHyqk5HKpyuyznbSfhfRY8OPYYUG3D57HzJzuhY+kpXsJOR7q1XJmROtPyNFWGJ4OtxaycJ0qyVg46nGPf5GpTjXyA45c3nO0aex3tQTuk9FJA6dCPfzzmt4n7dHDEy5hKxKkJ0pCSMoaO2n17ZJ9Z9Qrlnul/ps+kS7Kt5ziR9Sn0vsmP4HBzVhWkk49affTLSP6MIbqbZInPLUoOKDTQUc6UpyTj1ZUf0p5quZatr+Fsfc7IF8YVJsU5hAypcdYSPXg0t2OwW9q4MGTHDy34Dbie2UXPED4uf8AiT7KcTyNVbNoWOxD0hRTHyGg0NB0noTnPLHLHKqzepaDW2LU3hK2XQyorkp1mQxIWWktpB0JVhQGkDOnf9c0Wjgi6sPtuSL28llpK20ISMqCCMYGSQn+eVOzTDbKSG0BOdzgc62Yq/571rZH453shwbVFt7LTbLeexQEIWs6lBPlmptFFYt79NAooooCJc/s933fEUUXP7Pd93xFFQyTbF+qM/lp+FQ+IIypdgnMJBK1MK04/tAZH8gVMi/VGfy0/CtiwCMHkasnp7KtbWhQtNgiqumu4JclmRFafR3lZX4xsrI5HmmoE3huyyguJMkSETWHVpZaZAUstk6kgJA3SAfdvvU95u5KkuxBJDKbYAUBlJ7Z5lXPc7chjYZymrNMSJa0tXOAnUzow+oK1FxB31knckfDPqro50nvZjxTWtCtaeBFPyHm5c+XH0I0FoLGtbZ3GeYA2O2+4NKF8tyLPf34JeMhDKkjUeZBAOPbg11iS9JuLqJVrSpCWgQX8D55B+6gHn0IUdvbk1UXzhSzXS3d9beW1KVuH1rKlOK/sqB69MDlW+L5DV7speNNfqV8QBm2qtNvR3TvzKVollQDbnLxdTuNlDofbmmTt7k2212/d+8w8dsdR8aCMFQ25dfamovDNmV8iqgzUqdipWVRlrGh1A6ggHwkHPXrUo2qfH8C5DsthvPZFGlLyQeaSSMKH6chWF0nTReU0iZbRIRcZ6XkNhKnEuZSoncoSORH901NkSm2HGm3CUl4lKVdNXQe09PZUS0x47KVFkSgQlKCJOrIAzgb8+Z3FTZMduVHWy6nKVjB3wfceh9dYPWzVeHN7qi7SLsubclF+NbEqGWkBKcjchQzncAb+sUscQyYEycqTBfcUHTnslNaA0nokb7436U0cVWWbDvC7hMQ7JgvaUuOx/CsJBTnUBzOkY8utK16TbXZv/swPq7RalKU6OYUcpAHv3r1cGnp/wDhxZNrZEhXSdblZhynGTnPhPXBGf0NOfBrTTNsltyniiXK0OxktjW6CM4WB7f/AJ7VS2fhZiW4TcrrFgobUAtBcBWRgHbfHWnSxzIVpnyLTa4a5SThxhxoDdJAzqWeeD1351X5GSWmpJxS09stLa45c0GZdCllURRCov3WlgbqUepwcjoAevOqx9TqJDRTFVItcrW1EjFWDrUk+LGBhGNXsBJ8sbLgzIRdmJjrbcp9whK7ews4KRnQpX9rB6kY/Sry3QHw7324rS5LUMJSgeBlP9lP+Z5muHans6db6N9rt7VrtzMNhICGk428+ZP61MrGKzWG99s1CiiigCiiigCiiigCiiigIlz+z3fd8RRRc/s933fEUVDJNsX6oz+Wn4VtrVE+qM/lp+FbqkgrrlEdU43OiAGVHBwknAdSeaCenmD5il+I6rxzLjpbtZcURD1ZLCh/bGN+ROBsM9ejhVJxDwvCv8cpdKmnh9F1B69MjrWkUvKKVL9Rpj3FoI1WNbc6O5v2KT/Ueser+7z548q9ttsxgq6tSEyHMntkkYydtkj7qhjGOZ5Hfela1cK3Thq7GUQ8+2lJ0Li4UCeXjQSCRjyqfb2Ykd9+4KtVwbfdcK9DesKQfPBwCT6ifKtqiVvi9map/aLlEtwPOT0q7vFC8yGf+sGB9JQP0emQN8YOelXDsyOxFMpx1KWUp1FedsedL6F9/eEhyHNfbaPgQ+0lok9SonA0jPLfccuVWE15aobZygPuH5hps60ubcjtuMbk9Kxpdl0yaxMCnOxfCWnzkhGsHUB1HmNxUrNc+lQFLts+4W95hc9l5T7rpJCmAnmls9QSFb8ulMvDN9Vd7QzJfSEqUdBV0Kh8D/v1VNY9TyQm9vTLtSQoYIyD0qkk8IWp2YibHZESU2rUlxkDn60kEfxV5Waoqc+Mu5T9F93h6YZTsli4tMuvIShShESTtnB3OM71rPCHen23rpdZUwtpKQkYaBB5g6RkjYdaZKKt+SivCSLCt8S3tdlEjoZT1CRz9vnUmhRISdIBPQGllfGPdbi7AmQ0ofQ820EtPpIJWnOcqwPUB9I42FZ+lxmrNKzfHUZQ7JUCQJehChGCkajqVpGDqwd8b+utSvSHbkMJdXDkgKa7QJJb1AFSkjI1Zx4c55DIyaAbqKVm+Ooq5qIZgS+1eSFNJAT4gfo8ztn+Ns8xU2RxRHiMS3HWF6ojyGXEhaACpQB+kogAYPXHLHlQF5RSwjjiCbi5AWw6lxt0tlWpGM9olHLOfvJPLzAzit9u4vh3OezDaZcSp5AWlSlIwAUBQ65J5jw5xjfmKAYKKT/+I1sLetEaQoEkAqLaAcKSOalAD6Q545HyrKvSHCQh4qhvZa1KICkZKUuBHLOeueWOmcigG+il48WNmJLdbgvl2IWw4wpSAoFa9OMgkbYNYtXGEW5XGPbjEksSXme2KVhJSgb4yQfIH+M4JxQFvc/s933fEUUXP7Pd93xFFQyTbD+ps/4B8K3VohqCobJBz4AP4rfUkBRRRQGKDtWa0SnlsNa0MrewfElH0gPMefsoCqu/Eke13Bi3qb7R+Sk6PEEpSf7xPIVzi/T73AmS20lyNGLpaSpKdIwOYQeYSeeBV5dYdtt12auhcluRn8oQpkBatR2KFaycDHTGcZHSle5Wm691RNlF1TIa1JL7gPhCgnCdz5jyr0vjxC0/6ceWqeytROlpYLCZLoawRoCtsHcjHtFPnAz0l+0LtkRGpDii49IUcBgnbSBjdWEgj2+rdLtNqNweSp99MSJr0rkuDwpOCcZ88Cn18C1W5uRw4yplqK2Q/JeRpS+jrgHBUrOSDsOmd8Vr8ly1wXpniTX7MaUzUQZKITzinBoyHDuUDkNZ6Z6E88GrIHIpYtHaXOMtuOw81EdILsx7ZyV5kDGwPn5cvUzNoS22lCRhKRgAdBXl0tPR3S9o9UUUVQsFQbrcWbVE7y8grTqCcApG5OBuogfzU6vDjTbwAcQlYSdQChnB86AXhxpbVKIDD+QSAVJSMnWUdTsMg7nArX/TKzhx9fd3wtvKVq7MeIJSpWxzvyPLz9dbrvxbbrPMcjyY76w2jKlNpSrfKdgM5++Dk4HrJ2rz/S22lbhMV7skLCVOaU7K8YOQTtsj+RQEp+/xm53dG46nHvm8nKQAFqQnPPO2sHlg8s5FRp3F9rhBXbtOkF4tHASckKCM4znmRsd8b4wM1qXxpALkTsIjrokuIQFqKRpCkKWDjJP3fL2VIhcR2u8OKjNR3Fax4i4gBOSCQCc8yAfgcHagIv8ATKCZTaUwVqQtAUXNSPCSTgc8cwN84Gd8Yr1G4ytzygUxXBqHzOAMq8OfUBt66n/K0Fm5R7Q5HLcl5oK0BIKE7KOM/wDdV0xVezxrZXW0L7B5IKArUGcpB1adOfPJA94oCTF4igXRMY91X2Uh4IbLiRkL0doCRnYaSN/72KJnFEOAtbcuK6HG9lhGleMIKztnOMDy9leJvFtugSpkPu7q3oSSSEpTpOEpUcHOQAFp3I88ZxQOLrcvRiO6lxwHAcSlOQACDz3yD0z68UBHPHVuWoojQ33FhsuEKARgBIUeZz95PTzxnFTIHFVsnXdq3MtPiS42VAlk6U4zkE9N0KHtHsqGxxxZnkJcTHfCCpDYw0FEFYKhkDO2nfn15Z2q0ZvkNy+qtXZLTIQMhenwnOogZ8zoUfdQEy5/Z7vu+Ioouf2e77viKKhkigzxsq1NoRMhpVHW+8hDjS8qSlDhSSpONt/XTTFvMaRb0TwFpjrRrC8agBjfOM4x665nP4rTFZulpbZaeC3XGgstAFIJJV4hzwonmPfRwheOyirtTssNNSX09przhLeCVkHkCcAb+ddz+PvHy1o5vy6rR1ZEyO4oJQ8gqIyE53x7K3ZqhuEm3SZrSX3GVxoTRkOkgKQMgpTn3FR9wqxtCCm3NEhQ15WEq5pCiSB7gQK5GtI2T2TqwaKzVSxVXfhy23pGmWx4gchxtRSoHzyP86W5vo3LzXZM3l/sQcoaeGsJPnsR8KeaK0jLceMo8c16hShcFKjWkW9bsQjJJeEYlzOc5BKtiNv0qza4ZhGWJc1Tk+QnkqQoFKfYkYSP0q6oqHkp/YUSjyEgDGMV6ooqhc1SX0Rozj7mdDSCtWOeAMml2Tx3bY7MpxLL7gjFSdQKAlak4zhRVjqNzzztk7UzKSFDChkHpXO/SdxBeeG1W5qwORmO3DinA6lsA6dON17daAvWeO7a+hKkMSTqcU3ySACFIT1PmsevzrzG48t8hhlwxZKS4GypIKFFGpKlZICs4ASemT0BzXOI3G/GMiKlfyzBQ94lLQqM0UjBSBhYOFE5Gw8qsG+IOM1LKUXqEChxLbhXb0pBIzqKf7SQkEg/e3G1CB2a4wtkqUUm3uq1KCNeEK2wDk4Ow35c/VmvY4stztoVPjW919vti0pGEA57PtM88bg+3J361zeVxlxvb4bsl2VCBTGRJCRCTvqVggnoQNz139tV1v8ASBxUxdWLQh6FHRIcSS4Ygx4gPFud8Agc+lAdeh8SWiaHjGiq1MIacUFNhOygAOXkFf6VHb4wsTqQhuKoj6RBQjAOFLB575CSdgcdcHakRvi3izTEdTdLYEzBk4hpyEpStQJ8WCPAQNx19ROpniHiqZMjusPWxTqEAgrhlOgLKdZwDggBzUT5BVToHS1cS2rukW4rZWA+vsm1FKSpO2c5B5Y3wDn1Z2rRIv8AaGUxUyIGHZTKHtGhPh+ktIJzvu2o7Z3HrFc+HFvGqLamSr5IQ2GO9NtqikZ2Wrbf6WE6vYqq6Jx5xPdmWbmUWnt2nVssIcYOQAjKzjVyAONgedAdJa404fLjrqIiwHhrW5oRlatO2RnJykDfkOStODXr+m9mAQ4uG4EYyg6UE4KSTtnyB5ZrnSOMOOSl10rtCEs5DiQyglAxqUADz2IJ361pmcc8bQoqZLvySpIVpQExhqyCBsCOhUB79qA6Q1xZZY/ZxkWtTLKWlLbADePAoJOMKxsSd89Ns5FXEC7xrohb8GGpS25BZXr0oVgc1c9x4vbvXLJHFXFzMx6KxJssliOot9qiKMZAzgAHH0sDnz9lZt/HvGSLoy2+LWljvLLbxQzpV84vGBvuo4J28vVUA7Bcvs533fEUUXL7Pd93xFFQyTg10b7K+XFOpKsy3VeE55qJxTNwF3aNNfuEhxKlNN9m0xnxvLVsAB18vfUCdbITSblKXKQuU7NdDcdJ8QOvOr1jBI6cqY+DbI5OtBS9BWhXaktyXMp0JOMqQNiVbc+W36+vdr8BwqXzJ8CyNzbwWEIU2lCw9cQ2rDKl5yloJ5HT1P8ArT0Bio8GCxb4qWGE4SDkknJUTzJPUmpNeZd8mdczpBRRRVC4UUUUAUUVGmXCNb2g7KdDSCSASD0SVH+EmgJNFQn7vCjJeLrxHYKCXMIUSkkZGwHlXn5agZcAdUS2UhWlpRyVcsYG/uzQE+qTiHhGy8U9h8rxS/3fPZ4cUnGcZ5H1Vvk8SWqI2649IWlLLnZLwytWFb9AN/oncbbVh/iW1x0SluPO6Yi0tukR3DhSsYAwnxc+mcUBQD0S8GgYFtcA8hIc/wBayfRPwgcZgvbAD6y5/rV9/SW0gv5kkJjlsOrLS9CSvGkasYydQ9nXFCeJrQpKSmYk6mBIA0qz2ZSVBWMZ5JJ91AUB9E3CBSU9xewrmO9OYP8ANeVeiTg8lJVCfJSMJzKc2/mmkXiAXnmRISXGOz7RIBOntDhH60q8c8Yy7DKahQEI7VaO0UtYzgEkAAe6q1SlbZfHjeSuMnpPon4RRpCYkhOn6OJTgx7N6z/wn4TyD3aVkJ0g97c5eXOtfB3Gsu7S0wbmwEOOAll5CCErxuR7cb00G928JWrt9XZnCglClEHKhyAzzQr9CeVJpUtoXDiuLFr/AIScIkEd1k4JzjvS/LHn5bVgeiThJKwtMaUFgkhQlLyCeZ500OXiE1r1rcyhaUEJZWSSeWMDf2javIvluJcHeAnsnS0rUlQ8QzsMjf6KhkbZBFWKC0n0S8IpThMN8Z54lOb/AM1tmei/hee+X5UaQ4s437wscuWwO3Kr9V+tqHJCHHy33VYbdU42pKUqIyBqIwdt9j1HnWU3y3qeU0HzqQlKjltWMHGMHGD9JOQOWRnnQCyPRHwgE6UxJATnVgSnMZ8+db4/ov4XjOsuNxpGWHUuo1SVkBSfo9elXxvtuSvQXzkMl8ns1YCBnJzjHQ7c9jQ1fbe++wyy6t1UgrDZQ0tSToOFZUBgYPmfLzoDdcvs933fEUUXP7Pd93xFFQyStt/C1lZWJogNrkPHtVLc8XiO5Izyq8AGMUtiS+kAB9wAbABZ2o71J/EO/vNS6b9KpJDJWaWu9SfxDv7zR3qT+Id/eaEjLRS13qT+Id/eaO9SfxDv7zQDLRS13qT+Id/eaO9SfxDv7zQDLWiTEYmICJDYcSM7H1gpP8Ej31Q96k/iHf3mjvUn8Q7+80Bcm1QSXj3VvL5y6cfT58/PYmosjh6FIxrCyO07RQ1fTOnTv7sfpUDvUn8Q7+80d6k/iHf3mgJTnC1udSAtLhOtLilFW6yM8/bk59telcL2tSFIU0tSVpCSC4cYHL2cqh96k/iHf3mjvUn8Q7+80BMPC1rPbZaXh8guDtDhW+eXtrCOFbQ3p7OMUFCdKVBRylOMYB8sYGPUKid6k/iHf3mjvUn8Q7+80BZJ4etaO0KYiUrdSlLjiSUrWE405UN9sDHlVVxVwYzxC0ypt4syWE6EuKyrUnyV1Pt9te+9SfxDv7zR3qT+Id/earSVLTLRTh8pNXDfCcq1rjruEtuR3MKEZDaMBBV9I561efJEEKdUI4Sp05WUkgqOCPgSPfVR3qT+Id/eaO9SfxDv7zRJJaQqnb2y6VboxUVaFZKgrIUdiPLyrwbRBLbjZjp0uqUtY38SlZyf/MaqO9SfxDv7zR3qT+Id/easVLpdtiOF1S2EqLywtzP3lBISD+gFajZYBUtXYHK0BBwtQwBjlvsfCncb+EeVVXepP4h395o71J/EO/vNAWZsFsKkKMUEtslhOVH6BBBHP1nfnuakR7fFilJYZCNBWU46azqV+pFUnepP4h395o71J/EO/vNAXVz+z3fd8RRVIqQ8tJSt5xSTzBUSKKgk/9k=%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6643775" y="2733689"/>
            <a:ext cx="2591665" cy="3730788"/>
          </a:xfrm>
          <a:prstGeom prst="rect">
            <a:avLst/>
          </a:prstGeom>
        </p:spPr>
      </p:pic>
    </p:spTree>
    <p:extLst>
      <p:ext uri="{BB962C8B-B14F-4D97-AF65-F5344CB8AC3E}">
        <p14:creationId xmlns:p14="http://schemas.microsoft.com/office/powerpoint/2010/main" val="2432676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7630" y="912985"/>
            <a:ext cx="10116274" cy="2862322"/>
          </a:xfrm>
          <a:prstGeom prst="rect">
            <a:avLst/>
          </a:prstGeom>
          <a:noFill/>
        </p:spPr>
        <p:txBody>
          <a:bodyPr wrap="square" rtlCol="0">
            <a:spAutoFit/>
          </a:bodyPr>
          <a:lstStyle/>
          <a:p>
            <a:r>
              <a:rPr lang="en-US" sz="3600" dirty="0"/>
              <a:t>Q.  So what needs to change at the "C" level of a public company to align the paradigm shift </a:t>
            </a:r>
            <a:r>
              <a:rPr lang="en-US" sz="3600" dirty="0" smtClean="0"/>
              <a:t>now under way at </a:t>
            </a:r>
            <a:r>
              <a:rPr lang="en-US" sz="3600" dirty="0"/>
              <a:t>the Scrum team </a:t>
            </a:r>
            <a:r>
              <a:rPr lang="en-US" sz="3600" dirty="0" smtClean="0"/>
              <a:t>level? – </a:t>
            </a:r>
            <a:r>
              <a:rPr lang="en-US" sz="3600" dirty="0">
                <a:solidFill>
                  <a:srgbClr val="FF0000"/>
                </a:solidFill>
              </a:rPr>
              <a:t>Kurt </a:t>
            </a:r>
          </a:p>
          <a:p>
            <a:r>
              <a:rPr lang="en-US" sz="3600" dirty="0" smtClean="0"/>
              <a:t/>
            </a:r>
            <a:br>
              <a:rPr lang="en-US" sz="3600" dirty="0" smtClean="0"/>
            </a:br>
            <a:endParaRPr lang="en-US" sz="3600" dirty="0"/>
          </a:p>
        </p:txBody>
      </p:sp>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Questions on the Creative Economy</a:t>
            </a:r>
            <a:endParaRPr lang="en-US" sz="2400" dirty="0">
              <a:solidFill>
                <a:schemeClr val="bg1"/>
              </a:solidFill>
            </a:endParaRPr>
          </a:p>
        </p:txBody>
      </p:sp>
      <p:grpSp>
        <p:nvGrpSpPr>
          <p:cNvPr id="11" name="Group 10"/>
          <p:cNvGrpSpPr/>
          <p:nvPr/>
        </p:nvGrpSpPr>
        <p:grpSpPr>
          <a:xfrm>
            <a:off x="9838266" y="73460"/>
            <a:ext cx="2188633" cy="309819"/>
            <a:chOff x="7543800" y="4861360"/>
            <a:chExt cx="3746500" cy="309819"/>
          </a:xfrm>
          <a:solidFill>
            <a:schemeClr val="bg1"/>
          </a:solidFill>
        </p:grpSpPr>
        <p:sp>
          <p:nvSpPr>
            <p:cNvPr id="12" name="Flowchart: Stored Data 11"/>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Stored Data 12"/>
            <p:cNvSpPr/>
            <p:nvPr/>
          </p:nvSpPr>
          <p:spPr>
            <a:xfrm flipH="1">
              <a:off x="8483600" y="4865009"/>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Stored Data 13"/>
            <p:cNvSpPr/>
            <p:nvPr/>
          </p:nvSpPr>
          <p:spPr>
            <a:xfrm flipH="1">
              <a:off x="103251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Stored Data 14"/>
            <p:cNvSpPr/>
            <p:nvPr/>
          </p:nvSpPr>
          <p:spPr>
            <a:xfrm flipH="1">
              <a:off x="93980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Tree>
    <p:extLst>
      <p:ext uri="{BB962C8B-B14F-4D97-AF65-F5344CB8AC3E}">
        <p14:creationId xmlns:p14="http://schemas.microsoft.com/office/powerpoint/2010/main" val="16933314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99" y="539391"/>
            <a:ext cx="11667573" cy="769441"/>
          </a:xfrm>
          <a:prstGeom prst="rect">
            <a:avLst/>
          </a:prstGeom>
          <a:noFill/>
        </p:spPr>
        <p:txBody>
          <a:bodyPr wrap="square" rtlCol="0">
            <a:spAutoFit/>
          </a:bodyPr>
          <a:lstStyle/>
          <a:p>
            <a:pPr algn="ctr"/>
            <a:r>
              <a:rPr lang="en-US" sz="4400" dirty="0" smtClean="0"/>
              <a:t>Who is presenting today?</a:t>
            </a:r>
            <a:endParaRPr lang="en-US" sz="4400" dirty="0"/>
          </a:p>
        </p:txBody>
      </p:sp>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What is the  Learning Consortium?</a:t>
            </a:r>
            <a:endParaRPr lang="en-US" sz="2400" dirty="0">
              <a:solidFill>
                <a:schemeClr val="bg1"/>
              </a:solidFill>
            </a:endParaRPr>
          </a:p>
        </p:txBody>
      </p:sp>
      <p:sp>
        <p:nvSpPr>
          <p:cNvPr id="2" name="TextBox 1"/>
          <p:cNvSpPr txBox="1"/>
          <p:nvPr/>
        </p:nvSpPr>
        <p:spPr>
          <a:xfrm>
            <a:off x="897972" y="1387721"/>
            <a:ext cx="10862228" cy="5416868"/>
          </a:xfrm>
          <a:prstGeom prst="rect">
            <a:avLst/>
          </a:prstGeom>
          <a:noFill/>
        </p:spPr>
        <p:txBody>
          <a:bodyPr wrap="square" rtlCol="0">
            <a:spAutoFit/>
          </a:bodyPr>
          <a:lstStyle/>
          <a:p>
            <a:pPr lvl="0">
              <a:spcBef>
                <a:spcPts val="600"/>
              </a:spcBef>
            </a:pPr>
            <a:r>
              <a:rPr lang="en-US" sz="2400" dirty="0"/>
              <a:t>•	Steve Denning is a board member of Scrum Alliance and combines several decades of management experience at the World Bank with many years of consulting and research on leadership and management issues. He now writes for Forbes.com. </a:t>
            </a:r>
            <a:r>
              <a:rPr lang="en-US" sz="2400" dirty="0" smtClean="0"/>
              <a:t>He </a:t>
            </a:r>
            <a:r>
              <a:rPr lang="en-US" sz="2400" dirty="0"/>
              <a:t>is the author of eight books, including </a:t>
            </a:r>
            <a:r>
              <a:rPr lang="en-US" sz="2400" i="1" dirty="0"/>
              <a:t>The Leader’s Guide To Radical Management </a:t>
            </a:r>
            <a:r>
              <a:rPr lang="en-US" sz="2400" dirty="0"/>
              <a:t>(2010) and </a:t>
            </a:r>
            <a:r>
              <a:rPr lang="en-US" sz="2400" i="1" dirty="0"/>
              <a:t>The Leader’s Guide To Storytelling</a:t>
            </a:r>
            <a:r>
              <a:rPr lang="en-US" sz="2400" dirty="0"/>
              <a:t> (2010).</a:t>
            </a:r>
          </a:p>
          <a:p>
            <a:pPr lvl="0">
              <a:spcBef>
                <a:spcPts val="600"/>
              </a:spcBef>
            </a:pPr>
            <a:r>
              <a:rPr lang="en-US" sz="2400" dirty="0"/>
              <a:t>•	Jay Goldstein is an adjunct lecturer in entrepreneurship at McCormick School of Engineering at Northwestern University. He teaches Entrepreneurial Selling and Scaling with the application of advanced Agile mind-sets and methods; he is a serial entrepreneur and was a founding partner in Jabbok River Group, which invests in early-stage companies to accelerate innovation and growth.</a:t>
            </a:r>
          </a:p>
          <a:p>
            <a:pPr lvl="0">
              <a:spcBef>
                <a:spcPts val="600"/>
              </a:spcBef>
            </a:pPr>
            <a:r>
              <a:rPr lang="en-US" sz="2400" dirty="0"/>
              <a:t>•	Michael Pacanowsky is the director of the Center for Innovative Cultures at the Bill and Vieve Gore School of Business at Westminster College in Salt Lake City, Utah. He is also the Gore-Giovale Chair in Business Innovation at Westminster </a:t>
            </a:r>
            <a:r>
              <a:rPr lang="en-US" sz="2400" dirty="0" smtClean="0"/>
              <a:t>College. He </a:t>
            </a:r>
            <a:r>
              <a:rPr lang="en-US" sz="2400" dirty="0"/>
              <a:t>worked for several decades with W. L. Gore and Associates</a:t>
            </a:r>
            <a:r>
              <a:rPr lang="en-US" sz="2400" dirty="0" smtClean="0"/>
              <a:t>.</a:t>
            </a:r>
            <a:endParaRPr lang="en-US" sz="2400" dirty="0"/>
          </a:p>
        </p:txBody>
      </p:sp>
      <p:sp>
        <p:nvSpPr>
          <p:cNvPr id="11" name="Slide Number Placeholder 10"/>
          <p:cNvSpPr>
            <a:spLocks noGrp="1"/>
          </p:cNvSpPr>
          <p:nvPr>
            <p:ph type="sldNum" sz="quarter" idx="12"/>
          </p:nvPr>
        </p:nvSpPr>
        <p:spPr/>
        <p:txBody>
          <a:bodyPr/>
          <a:lstStyle/>
          <a:p>
            <a:fld id="{6A580155-3645-4FD6-8B88-3D2692ADBA2E}" type="slidenum">
              <a:rPr lang="en-US" smtClean="0"/>
              <a:t>2</a:t>
            </a:fld>
            <a:endParaRPr lang="en-US" dirty="0"/>
          </a:p>
        </p:txBody>
      </p:sp>
      <p:grpSp>
        <p:nvGrpSpPr>
          <p:cNvPr id="12" name="Group 11"/>
          <p:cNvGrpSpPr/>
          <p:nvPr/>
        </p:nvGrpSpPr>
        <p:grpSpPr>
          <a:xfrm>
            <a:off x="9838266" y="54410"/>
            <a:ext cx="2188633" cy="309819"/>
            <a:chOff x="7543800" y="4861360"/>
            <a:chExt cx="3746500" cy="309819"/>
          </a:xfrm>
        </p:grpSpPr>
        <p:sp>
          <p:nvSpPr>
            <p:cNvPr id="13" name="Flowchart: Stored Data 12"/>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Stored Data 13"/>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Stored Data 14"/>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Stored Data 15"/>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Tree>
    <p:extLst>
      <p:ext uri="{BB962C8B-B14F-4D97-AF65-F5344CB8AC3E}">
        <p14:creationId xmlns:p14="http://schemas.microsoft.com/office/powerpoint/2010/main" val="35796663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28616" y="1022684"/>
            <a:ext cx="5938255" cy="4022582"/>
            <a:chOff x="1852190" y="226781"/>
            <a:chExt cx="9404020" cy="6645782"/>
          </a:xfrm>
        </p:grpSpPr>
        <p:grpSp>
          <p:nvGrpSpPr>
            <p:cNvPr id="5" name="Group 4"/>
            <p:cNvGrpSpPr/>
            <p:nvPr/>
          </p:nvGrpSpPr>
          <p:grpSpPr>
            <a:xfrm>
              <a:off x="1852190" y="1124035"/>
              <a:ext cx="9404020" cy="5748528"/>
              <a:chOff x="1852190" y="1124035"/>
              <a:chExt cx="9404020" cy="5748528"/>
            </a:xfrm>
          </p:grpSpPr>
          <p:grpSp>
            <p:nvGrpSpPr>
              <p:cNvPr id="7" name="Group 6"/>
              <p:cNvGrpSpPr/>
              <p:nvPr/>
            </p:nvGrpSpPr>
            <p:grpSpPr>
              <a:xfrm>
                <a:off x="1852190" y="1124035"/>
                <a:ext cx="8475549" cy="1869282"/>
                <a:chOff x="1852190" y="1124035"/>
                <a:chExt cx="8475549" cy="1869282"/>
              </a:xfrm>
            </p:grpSpPr>
            <p:sp>
              <p:nvSpPr>
                <p:cNvPr id="20" name="Rounded Rectangle 19"/>
                <p:cNvSpPr/>
                <p:nvPr/>
              </p:nvSpPr>
              <p:spPr>
                <a:xfrm>
                  <a:off x="5462872" y="1484374"/>
                  <a:ext cx="1900975" cy="1029240"/>
                </a:xfrm>
                <a:prstGeom prst="roundRect">
                  <a:avLst/>
                </a:prstGeom>
                <a:solidFill>
                  <a:srgbClr val="FFFF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bel" panose="020B0503020204020204" pitchFamily="34" charset="0"/>
                    </a:rPr>
                    <a:t>Delighting </a:t>
                  </a:r>
                  <a:r>
                    <a:rPr lang="en-US" sz="1400" b="1" dirty="0">
                      <a:solidFill>
                        <a:schemeClr val="tx1"/>
                      </a:solidFill>
                      <a:latin typeface="Corbel" panose="020B0503020204020204" pitchFamily="34" charset="0"/>
                    </a:rPr>
                    <a:t>customers</a:t>
                  </a:r>
                </a:p>
              </p:txBody>
            </p:sp>
            <p:sp>
              <p:nvSpPr>
                <p:cNvPr id="21" name="TextBox 20"/>
                <p:cNvSpPr txBox="1"/>
                <p:nvPr/>
              </p:nvSpPr>
              <p:spPr>
                <a:xfrm>
                  <a:off x="6129517" y="1124035"/>
                  <a:ext cx="1240269" cy="483881"/>
                </a:xfrm>
                <a:prstGeom prst="rect">
                  <a:avLst/>
                </a:prstGeom>
                <a:noFill/>
              </p:spPr>
              <p:txBody>
                <a:bodyPr wrap="square" rtlCol="0">
                  <a:spAutoFit/>
                </a:bodyPr>
                <a:lstStyle/>
                <a:p>
                  <a:r>
                    <a:rPr lang="en-US" sz="1400" dirty="0">
                      <a:latin typeface="Corbel" panose="020B0503020204020204" pitchFamily="34" charset="0"/>
                      <a:cs typeface="Times New Roman" pitchFamily="18" charset="0"/>
                    </a:rPr>
                    <a:t>Goal</a:t>
                  </a:r>
                  <a:endParaRPr lang="en-US" sz="1600" dirty="0">
                    <a:latin typeface="Corbel" panose="020B0503020204020204" pitchFamily="34" charset="0"/>
                    <a:cs typeface="Times New Roman" pitchFamily="18" charset="0"/>
                  </a:endParaRPr>
                </a:p>
              </p:txBody>
            </p:sp>
            <p:sp>
              <p:nvSpPr>
                <p:cNvPr id="22" name="Freeform 20"/>
                <p:cNvSpPr>
                  <a:spLocks/>
                </p:cNvSpPr>
                <p:nvPr/>
              </p:nvSpPr>
              <p:spPr bwMode="auto">
                <a:xfrm rot="7550625" flipH="1">
                  <a:off x="7676970" y="1705656"/>
                  <a:ext cx="451484" cy="1280773"/>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3333FF"/>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050" dirty="0">
                    <a:latin typeface="Corbel" panose="020B0503020204020204" pitchFamily="34" charset="0"/>
                  </a:endParaRPr>
                </a:p>
              </p:txBody>
            </p:sp>
            <p:sp>
              <p:nvSpPr>
                <p:cNvPr id="23" name="Freeform 20"/>
                <p:cNvSpPr>
                  <a:spLocks/>
                </p:cNvSpPr>
                <p:nvPr/>
              </p:nvSpPr>
              <p:spPr bwMode="auto">
                <a:xfrm rot="4204356" flipH="1">
                  <a:off x="4580119" y="1756750"/>
                  <a:ext cx="451484" cy="1298213"/>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3333FF"/>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050" dirty="0">
                    <a:latin typeface="Corbel" panose="020B0503020204020204" pitchFamily="34" charset="0"/>
                  </a:endParaRPr>
                </a:p>
              </p:txBody>
            </p:sp>
            <p:sp>
              <p:nvSpPr>
                <p:cNvPr id="24" name="TextBox 23"/>
                <p:cNvSpPr txBox="1"/>
                <p:nvPr/>
              </p:nvSpPr>
              <p:spPr>
                <a:xfrm>
                  <a:off x="9087468" y="2364390"/>
                  <a:ext cx="1240271" cy="483881"/>
                </a:xfrm>
                <a:prstGeom prst="rect">
                  <a:avLst/>
                </a:prstGeom>
                <a:noFill/>
              </p:spPr>
              <p:txBody>
                <a:bodyPr wrap="square" rtlCol="0">
                  <a:spAutoFit/>
                </a:bodyPr>
                <a:lstStyle/>
                <a:p>
                  <a:r>
                    <a:rPr lang="en-US" sz="1400" dirty="0">
                      <a:latin typeface="Corbel" panose="020B0503020204020204" pitchFamily="34" charset="0"/>
                      <a:cs typeface="Times New Roman" pitchFamily="18" charset="0"/>
                    </a:rPr>
                    <a:t>Role</a:t>
                  </a:r>
                  <a:endParaRPr lang="en-US" sz="1600" dirty="0">
                    <a:latin typeface="Corbel" panose="020B0503020204020204" pitchFamily="34" charset="0"/>
                    <a:cs typeface="Times New Roman" pitchFamily="18" charset="0"/>
                  </a:endParaRPr>
                </a:p>
              </p:txBody>
            </p:sp>
            <p:sp>
              <p:nvSpPr>
                <p:cNvPr id="25" name="TextBox 24"/>
                <p:cNvSpPr txBox="1"/>
                <p:nvPr/>
              </p:nvSpPr>
              <p:spPr>
                <a:xfrm>
                  <a:off x="1852190" y="2509436"/>
                  <a:ext cx="2484785" cy="483881"/>
                </a:xfrm>
                <a:prstGeom prst="rect">
                  <a:avLst/>
                </a:prstGeom>
                <a:noFill/>
              </p:spPr>
              <p:txBody>
                <a:bodyPr wrap="square" rtlCol="0">
                  <a:spAutoFit/>
                </a:bodyPr>
                <a:lstStyle/>
                <a:p>
                  <a:pPr algn="ctr"/>
                  <a:r>
                    <a:rPr lang="en-US" sz="1400" dirty="0">
                      <a:latin typeface="Corbel" panose="020B0503020204020204" pitchFamily="34" charset="0"/>
                      <a:cs typeface="Times New Roman" pitchFamily="18" charset="0"/>
                    </a:rPr>
                    <a:t>Communications </a:t>
                  </a:r>
                  <a:endParaRPr lang="en-US" sz="1600" dirty="0">
                    <a:latin typeface="Corbel" panose="020B0503020204020204" pitchFamily="34" charset="0"/>
                    <a:cs typeface="Times New Roman" pitchFamily="18" charset="0"/>
                  </a:endParaRPr>
                </a:p>
              </p:txBody>
            </p:sp>
          </p:grpSp>
          <p:grpSp>
            <p:nvGrpSpPr>
              <p:cNvPr id="8" name="Group 7"/>
              <p:cNvGrpSpPr/>
              <p:nvPr/>
            </p:nvGrpSpPr>
            <p:grpSpPr>
              <a:xfrm>
                <a:off x="2112210" y="2796725"/>
                <a:ext cx="9144000" cy="4075838"/>
                <a:chOff x="2112210" y="2796725"/>
                <a:chExt cx="9144000" cy="4075838"/>
              </a:xfrm>
            </p:grpSpPr>
            <p:sp>
              <p:nvSpPr>
                <p:cNvPr id="9" name="Rounded Rectangle 8"/>
                <p:cNvSpPr/>
                <p:nvPr/>
              </p:nvSpPr>
              <p:spPr>
                <a:xfrm>
                  <a:off x="7934140" y="2796725"/>
                  <a:ext cx="2281170" cy="8005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orbel" panose="020B0503020204020204" pitchFamily="34" charset="0"/>
                    </a:rPr>
                    <a:t>From controller </a:t>
                  </a:r>
                  <a:br>
                    <a:rPr lang="en-US" sz="1200" b="1" dirty="0">
                      <a:solidFill>
                        <a:schemeClr val="tx1"/>
                      </a:solidFill>
                      <a:latin typeface="Corbel" panose="020B0503020204020204" pitchFamily="34" charset="0"/>
                    </a:rPr>
                  </a:br>
                  <a:r>
                    <a:rPr lang="en-US" sz="1200" b="1" dirty="0">
                      <a:solidFill>
                        <a:schemeClr val="tx1"/>
                      </a:solidFill>
                      <a:latin typeface="Corbel" panose="020B0503020204020204" pitchFamily="34" charset="0"/>
                    </a:rPr>
                    <a:t>to enabler</a:t>
                  </a:r>
                </a:p>
              </p:txBody>
            </p:sp>
            <p:sp>
              <p:nvSpPr>
                <p:cNvPr id="10" name="Rounded Rectangle 9"/>
                <p:cNvSpPr/>
                <p:nvPr/>
              </p:nvSpPr>
              <p:spPr>
                <a:xfrm>
                  <a:off x="7363847" y="4740843"/>
                  <a:ext cx="2598000" cy="628980"/>
                </a:xfrm>
                <a:prstGeom prst="roundRect">
                  <a:avLst>
                    <a:gd name="adj" fmla="val 109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orbel" panose="020B0503020204020204" pitchFamily="34" charset="0"/>
                    </a:rPr>
                    <a:t>From bureaucracy to </a:t>
                  </a:r>
                  <a:br>
                    <a:rPr lang="en-US" sz="1200" b="1" dirty="0">
                      <a:solidFill>
                        <a:schemeClr val="tx1"/>
                      </a:solidFill>
                      <a:latin typeface="Corbel" panose="020B0503020204020204" pitchFamily="34" charset="0"/>
                    </a:rPr>
                  </a:br>
                  <a:r>
                    <a:rPr lang="en-US" sz="1200" b="1" dirty="0">
                      <a:solidFill>
                        <a:schemeClr val="tx1"/>
                      </a:solidFill>
                      <a:latin typeface="Corbel" panose="020B0503020204020204" pitchFamily="34" charset="0"/>
                    </a:rPr>
                    <a:t>Agile, Scrum, Lean</a:t>
                  </a:r>
                </a:p>
              </p:txBody>
            </p:sp>
            <p:sp>
              <p:nvSpPr>
                <p:cNvPr id="11" name="Rounded Rectangle 10"/>
                <p:cNvSpPr/>
                <p:nvPr/>
              </p:nvSpPr>
              <p:spPr>
                <a:xfrm>
                  <a:off x="3435165" y="2964081"/>
                  <a:ext cx="2232487" cy="7433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orbel" panose="020B0503020204020204" pitchFamily="34" charset="0"/>
                    </a:rPr>
                    <a:t>From command to conversations</a:t>
                  </a:r>
                </a:p>
              </p:txBody>
            </p:sp>
            <p:sp>
              <p:nvSpPr>
                <p:cNvPr id="12" name="Freeform 20"/>
                <p:cNvSpPr>
                  <a:spLocks/>
                </p:cNvSpPr>
                <p:nvPr/>
              </p:nvSpPr>
              <p:spPr bwMode="auto">
                <a:xfrm rot="11144470" flipH="1">
                  <a:off x="9152034" y="3453608"/>
                  <a:ext cx="687279" cy="1242119"/>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3333FF"/>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050" dirty="0">
                    <a:latin typeface="Corbel" panose="020B0503020204020204" pitchFamily="34" charset="0"/>
                  </a:endParaRPr>
                </a:p>
              </p:txBody>
            </p:sp>
            <p:sp>
              <p:nvSpPr>
                <p:cNvPr id="13" name="Rounded Rectangle 12"/>
                <p:cNvSpPr/>
                <p:nvPr/>
              </p:nvSpPr>
              <p:spPr>
                <a:xfrm>
                  <a:off x="4096642" y="4794537"/>
                  <a:ext cx="1647512" cy="628980"/>
                </a:xfrm>
                <a:prstGeom prst="roundRect">
                  <a:avLst>
                    <a:gd name="adj" fmla="val 109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orbel" panose="020B0503020204020204" pitchFamily="34" charset="0"/>
                    </a:rPr>
                    <a:t>From value to values</a:t>
                  </a:r>
                </a:p>
              </p:txBody>
            </p:sp>
            <p:sp>
              <p:nvSpPr>
                <p:cNvPr id="14" name="Freeform 20"/>
                <p:cNvSpPr>
                  <a:spLocks/>
                </p:cNvSpPr>
                <p:nvPr/>
              </p:nvSpPr>
              <p:spPr bwMode="auto">
                <a:xfrm rot="16200000" flipH="1">
                  <a:off x="6320978" y="4505531"/>
                  <a:ext cx="451484" cy="2294428"/>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3333FF"/>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050" dirty="0">
                    <a:latin typeface="Corbel" panose="020B0503020204020204" pitchFamily="34" charset="0"/>
                  </a:endParaRPr>
                </a:p>
              </p:txBody>
            </p:sp>
            <p:sp>
              <p:nvSpPr>
                <p:cNvPr id="15" name="Freeform 20"/>
                <p:cNvSpPr>
                  <a:spLocks/>
                </p:cNvSpPr>
                <p:nvPr/>
              </p:nvSpPr>
              <p:spPr bwMode="auto">
                <a:xfrm rot="20639859" flipH="1">
                  <a:off x="3879822" y="3519635"/>
                  <a:ext cx="500327" cy="1315139"/>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3333FF"/>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050" dirty="0">
                    <a:latin typeface="Corbel" panose="020B0503020204020204" pitchFamily="34" charset="0"/>
                  </a:endParaRPr>
                </a:p>
              </p:txBody>
            </p:sp>
            <p:sp>
              <p:nvSpPr>
                <p:cNvPr id="16" name="TextBox 15"/>
                <p:cNvSpPr txBox="1"/>
                <p:nvPr/>
              </p:nvSpPr>
              <p:spPr>
                <a:xfrm>
                  <a:off x="8065509" y="5372245"/>
                  <a:ext cx="2142080" cy="483881"/>
                </a:xfrm>
                <a:prstGeom prst="rect">
                  <a:avLst/>
                </a:prstGeom>
                <a:noFill/>
              </p:spPr>
              <p:txBody>
                <a:bodyPr wrap="square" rtlCol="0">
                  <a:spAutoFit/>
                </a:bodyPr>
                <a:lstStyle/>
                <a:p>
                  <a:r>
                    <a:rPr lang="en-US" sz="1400" dirty="0">
                      <a:latin typeface="Corbel" panose="020B0503020204020204" pitchFamily="34" charset="0"/>
                      <a:cs typeface="Times New Roman" pitchFamily="18" charset="0"/>
                    </a:rPr>
                    <a:t>Coordination</a:t>
                  </a:r>
                  <a:endParaRPr lang="en-US" sz="1600" dirty="0">
                    <a:latin typeface="Corbel" panose="020B0503020204020204" pitchFamily="34" charset="0"/>
                    <a:cs typeface="Times New Roman" pitchFamily="18" charset="0"/>
                  </a:endParaRPr>
                </a:p>
              </p:txBody>
            </p:sp>
            <p:sp>
              <p:nvSpPr>
                <p:cNvPr id="17" name="TextBox 16"/>
                <p:cNvSpPr txBox="1"/>
                <p:nvPr/>
              </p:nvSpPr>
              <p:spPr>
                <a:xfrm>
                  <a:off x="3608257" y="5404807"/>
                  <a:ext cx="2142080" cy="483881"/>
                </a:xfrm>
                <a:prstGeom prst="rect">
                  <a:avLst/>
                </a:prstGeom>
                <a:noFill/>
              </p:spPr>
              <p:txBody>
                <a:bodyPr wrap="square" rtlCol="0">
                  <a:spAutoFit/>
                </a:bodyPr>
                <a:lstStyle/>
                <a:p>
                  <a:pPr algn="ctr"/>
                  <a:r>
                    <a:rPr lang="en-US" sz="1400" dirty="0">
                      <a:latin typeface="Corbel" panose="020B0503020204020204" pitchFamily="34" charset="0"/>
                      <a:cs typeface="Times New Roman" pitchFamily="18" charset="0"/>
                    </a:rPr>
                    <a:t>Values</a:t>
                  </a:r>
                  <a:endParaRPr lang="en-US" sz="1600" dirty="0">
                    <a:latin typeface="Corbel" panose="020B0503020204020204" pitchFamily="34" charset="0"/>
                    <a:cs typeface="Times New Roman" pitchFamily="18" charset="0"/>
                  </a:endParaRPr>
                </a:p>
              </p:txBody>
            </p:sp>
            <p:sp>
              <p:nvSpPr>
                <p:cNvPr id="18" name="TextBox 17"/>
                <p:cNvSpPr txBox="1"/>
                <p:nvPr/>
              </p:nvSpPr>
              <p:spPr>
                <a:xfrm>
                  <a:off x="2856374" y="6291907"/>
                  <a:ext cx="8399836" cy="580656"/>
                </a:xfrm>
                <a:prstGeom prst="rect">
                  <a:avLst/>
                </a:prstGeom>
                <a:noFill/>
              </p:spPr>
              <p:txBody>
                <a:bodyPr wrap="square" rtlCol="0">
                  <a:spAutoFit/>
                </a:bodyPr>
                <a:lstStyle/>
                <a:p>
                  <a:pPr algn="ctr"/>
                  <a:r>
                    <a:rPr lang="en-US" b="1" dirty="0">
                      <a:latin typeface="Corbel" panose="020B0503020204020204" pitchFamily="34" charset="0"/>
                    </a:rPr>
                    <a:t>The elements are interlocking</a:t>
                  </a:r>
                </a:p>
              </p:txBody>
            </p:sp>
            <p:sp>
              <p:nvSpPr>
                <p:cNvPr id="19" name="TextBox 18"/>
                <p:cNvSpPr txBox="1"/>
                <p:nvPr/>
              </p:nvSpPr>
              <p:spPr>
                <a:xfrm>
                  <a:off x="2112210" y="4700730"/>
                  <a:ext cx="2067119" cy="907275"/>
                </a:xfrm>
                <a:prstGeom prst="rect">
                  <a:avLst/>
                </a:prstGeom>
                <a:noFill/>
              </p:spPr>
              <p:txBody>
                <a:bodyPr wrap="square" rtlCol="0">
                  <a:spAutoFit/>
                </a:bodyPr>
                <a:lstStyle/>
                <a:p>
                  <a:pPr algn="ctr"/>
                  <a:r>
                    <a:rPr lang="en-US" sz="1050" dirty="0">
                      <a:solidFill>
                        <a:srgbClr val="0070C0"/>
                      </a:solidFill>
                      <a:latin typeface="Corbel" panose="020B0503020204020204" pitchFamily="34" charset="0"/>
                      <a:cs typeface="Times New Roman" pitchFamily="18" charset="0"/>
                    </a:rPr>
                    <a:t>Transparency</a:t>
                  </a:r>
                  <a:br>
                    <a:rPr lang="en-US" sz="1050" dirty="0">
                      <a:solidFill>
                        <a:srgbClr val="0070C0"/>
                      </a:solidFill>
                      <a:latin typeface="Corbel" panose="020B0503020204020204" pitchFamily="34" charset="0"/>
                      <a:cs typeface="Times New Roman" pitchFamily="18" charset="0"/>
                    </a:rPr>
                  </a:br>
                  <a:r>
                    <a:rPr lang="en-US" sz="1050" dirty="0">
                      <a:solidFill>
                        <a:srgbClr val="0070C0"/>
                      </a:solidFill>
                      <a:latin typeface="Corbel" panose="020B0503020204020204" pitchFamily="34" charset="0"/>
                      <a:cs typeface="Times New Roman" pitchFamily="18" charset="0"/>
                    </a:rPr>
                    <a:t>Improvement</a:t>
                  </a:r>
                  <a:br>
                    <a:rPr lang="en-US" sz="1050" dirty="0">
                      <a:solidFill>
                        <a:srgbClr val="0070C0"/>
                      </a:solidFill>
                      <a:latin typeface="Corbel" panose="020B0503020204020204" pitchFamily="34" charset="0"/>
                      <a:cs typeface="Times New Roman" pitchFamily="18" charset="0"/>
                    </a:rPr>
                  </a:br>
                  <a:r>
                    <a:rPr lang="en-US" sz="1050" dirty="0">
                      <a:solidFill>
                        <a:srgbClr val="0070C0"/>
                      </a:solidFill>
                      <a:latin typeface="Corbel" panose="020B0503020204020204" pitchFamily="34" charset="0"/>
                      <a:cs typeface="Times New Roman" pitchFamily="18" charset="0"/>
                    </a:rPr>
                    <a:t>Sustainability</a:t>
                  </a:r>
                </a:p>
              </p:txBody>
            </p:sp>
          </p:grpSp>
        </p:grpSp>
        <p:sp>
          <p:nvSpPr>
            <p:cNvPr id="6" name="TextBox 5"/>
            <p:cNvSpPr txBox="1"/>
            <p:nvPr/>
          </p:nvSpPr>
          <p:spPr>
            <a:xfrm>
              <a:off x="2815308" y="226781"/>
              <a:ext cx="7196100" cy="919371"/>
            </a:xfrm>
            <a:prstGeom prst="rect">
              <a:avLst/>
            </a:prstGeom>
            <a:noFill/>
          </p:spPr>
          <p:txBody>
            <a:bodyPr wrap="square" rtlCol="0">
              <a:spAutoFit/>
            </a:bodyPr>
            <a:lstStyle/>
            <a:p>
              <a:pPr algn="ctr"/>
              <a:r>
                <a:rPr lang="en-US" sz="3200" dirty="0" smtClean="0"/>
                <a:t>The Creative Economy</a:t>
              </a:r>
              <a:endParaRPr lang="en-US" sz="3200" dirty="0"/>
            </a:p>
          </p:txBody>
        </p:sp>
      </p:grpSp>
      <p:sp>
        <p:nvSpPr>
          <p:cNvPr id="26" name="Rounded Rectangle 25"/>
          <p:cNvSpPr/>
          <p:nvPr/>
        </p:nvSpPr>
        <p:spPr>
          <a:xfrm>
            <a:off x="6328616" y="915913"/>
            <a:ext cx="5690936" cy="42696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152393" y="1008153"/>
            <a:ext cx="5690936" cy="42696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ntent Placeholder 2"/>
          <p:cNvSpPr txBox="1">
            <a:spLocks/>
          </p:cNvSpPr>
          <p:nvPr/>
        </p:nvSpPr>
        <p:spPr>
          <a:xfrm>
            <a:off x="-840543" y="2783477"/>
            <a:ext cx="8344232" cy="33934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 </a:t>
            </a:r>
            <a:endParaRPr lang="en-US" dirty="0"/>
          </a:p>
        </p:txBody>
      </p:sp>
      <p:grpSp>
        <p:nvGrpSpPr>
          <p:cNvPr id="29" name="Group 28"/>
          <p:cNvGrpSpPr/>
          <p:nvPr/>
        </p:nvGrpSpPr>
        <p:grpSpPr>
          <a:xfrm>
            <a:off x="458167" y="1883139"/>
            <a:ext cx="5102732" cy="3110450"/>
            <a:chOff x="838200" y="825851"/>
            <a:chExt cx="7431243" cy="4976113"/>
          </a:xfrm>
        </p:grpSpPr>
        <p:sp>
          <p:nvSpPr>
            <p:cNvPr id="30" name="Rounded Rectangle 29"/>
            <p:cNvSpPr/>
            <p:nvPr/>
          </p:nvSpPr>
          <p:spPr>
            <a:xfrm>
              <a:off x="5943600" y="2567923"/>
              <a:ext cx="2133600" cy="90054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Managers are controllers </a:t>
              </a:r>
              <a:br>
                <a:rPr lang="en-US" sz="1200" dirty="0">
                  <a:solidFill>
                    <a:schemeClr val="bg1"/>
                  </a:solidFill>
                </a:rPr>
              </a:br>
              <a:r>
                <a:rPr lang="en-US" sz="1200" dirty="0">
                  <a:solidFill>
                    <a:schemeClr val="bg1"/>
                  </a:solidFill>
                </a:rPr>
                <a:t>of </a:t>
              </a:r>
              <a:r>
                <a:rPr lang="en-US" sz="1200" dirty="0" smtClean="0">
                  <a:solidFill>
                    <a:schemeClr val="bg1"/>
                  </a:solidFill>
                </a:rPr>
                <a:t>individuals</a:t>
              </a:r>
              <a:endParaRPr lang="en-US" sz="1200" dirty="0">
                <a:solidFill>
                  <a:schemeClr val="bg1"/>
                </a:solidFill>
              </a:endParaRPr>
            </a:p>
          </p:txBody>
        </p:sp>
        <p:sp>
          <p:nvSpPr>
            <p:cNvPr id="31" name="Rounded Rectangle 30"/>
            <p:cNvSpPr/>
            <p:nvPr/>
          </p:nvSpPr>
          <p:spPr>
            <a:xfrm>
              <a:off x="5168069" y="4491727"/>
              <a:ext cx="2773822" cy="707572"/>
            </a:xfrm>
            <a:prstGeom prst="roundRect">
              <a:avLst>
                <a:gd name="adj" fmla="val 10909"/>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Bureaucracy:</a:t>
              </a:r>
              <a:br>
                <a:rPr lang="en-US" sz="1400" dirty="0">
                  <a:solidFill>
                    <a:schemeClr val="bg1"/>
                  </a:solidFill>
                </a:rPr>
              </a:br>
              <a:r>
                <a:rPr lang="en-US" sz="1400" dirty="0">
                  <a:solidFill>
                    <a:schemeClr val="bg1"/>
                  </a:solidFill>
                </a:rPr>
                <a:t>rules, plans, reports</a:t>
              </a:r>
            </a:p>
          </p:txBody>
        </p:sp>
        <p:sp>
          <p:nvSpPr>
            <p:cNvPr id="32" name="Rounded Rectangle 31"/>
            <p:cNvSpPr/>
            <p:nvPr/>
          </p:nvSpPr>
          <p:spPr>
            <a:xfrm>
              <a:off x="838200" y="2479848"/>
              <a:ext cx="2097280" cy="836221"/>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Top down commands</a:t>
              </a:r>
            </a:p>
          </p:txBody>
        </p:sp>
        <p:sp>
          <p:nvSpPr>
            <p:cNvPr id="33" name="Freeform 20"/>
            <p:cNvSpPr>
              <a:spLocks/>
            </p:cNvSpPr>
            <p:nvPr/>
          </p:nvSpPr>
          <p:spPr bwMode="auto">
            <a:xfrm rot="7550625" flipH="1">
              <a:off x="6433197" y="1042968"/>
              <a:ext cx="507897" cy="1751081"/>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FF0033"/>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34" name="Freeform 20"/>
            <p:cNvSpPr>
              <a:spLocks/>
            </p:cNvSpPr>
            <p:nvPr/>
          </p:nvSpPr>
          <p:spPr bwMode="auto">
            <a:xfrm rot="11144470" flipH="1">
              <a:off x="7535651" y="3180948"/>
              <a:ext cx="733792" cy="1397323"/>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FF0033"/>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35" name="Freeform 20"/>
            <p:cNvSpPr>
              <a:spLocks/>
            </p:cNvSpPr>
            <p:nvPr/>
          </p:nvSpPr>
          <p:spPr bwMode="auto">
            <a:xfrm rot="4204356" flipH="1">
              <a:off x="2047711" y="1207571"/>
              <a:ext cx="507897" cy="1386070"/>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FF0033"/>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36" name="Rounded Rectangle 35"/>
            <p:cNvSpPr/>
            <p:nvPr/>
          </p:nvSpPr>
          <p:spPr>
            <a:xfrm>
              <a:off x="1379434" y="4491727"/>
              <a:ext cx="1759009" cy="707572"/>
            </a:xfrm>
            <a:prstGeom prst="roundRect">
              <a:avLst>
                <a:gd name="adj" fmla="val 10909"/>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Efficiency, cost cutting</a:t>
              </a:r>
            </a:p>
          </p:txBody>
        </p:sp>
        <p:sp>
          <p:nvSpPr>
            <p:cNvPr id="37" name="Freeform 20"/>
            <p:cNvSpPr>
              <a:spLocks/>
            </p:cNvSpPr>
            <p:nvPr/>
          </p:nvSpPr>
          <p:spPr bwMode="auto">
            <a:xfrm rot="16200000" flipH="1">
              <a:off x="4026735" y="4323163"/>
              <a:ext cx="507897" cy="2449706"/>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FF0033"/>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38" name="Freeform 20"/>
            <p:cNvSpPr>
              <a:spLocks/>
            </p:cNvSpPr>
            <p:nvPr/>
          </p:nvSpPr>
          <p:spPr bwMode="auto">
            <a:xfrm rot="20639859" flipH="1">
              <a:off x="879378" y="3239433"/>
              <a:ext cx="534187" cy="1479468"/>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rgbClr val="FF0033"/>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39" name="Rounded Rectangle 38"/>
            <p:cNvSpPr/>
            <p:nvPr/>
          </p:nvSpPr>
          <p:spPr>
            <a:xfrm>
              <a:off x="3138443" y="825851"/>
              <a:ext cx="2858840" cy="1041796"/>
            </a:xfrm>
            <a:prstGeom prst="roundRect">
              <a:avLst/>
            </a:prstGeom>
            <a:solidFill>
              <a:schemeClr val="tx2">
                <a:lumMod val="60000"/>
                <a:lumOff val="40000"/>
              </a:schemeClr>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Make money for </a:t>
              </a:r>
              <a:r>
                <a:rPr lang="en-US" sz="1400" dirty="0" smtClean="0"/>
                <a:t>shareholders</a:t>
              </a:r>
              <a:endParaRPr lang="en-US" sz="1100" dirty="0"/>
            </a:p>
          </p:txBody>
        </p:sp>
      </p:grpSp>
      <p:grpSp>
        <p:nvGrpSpPr>
          <p:cNvPr id="40" name="Group 39"/>
          <p:cNvGrpSpPr/>
          <p:nvPr/>
        </p:nvGrpSpPr>
        <p:grpSpPr>
          <a:xfrm>
            <a:off x="486443" y="2396205"/>
            <a:ext cx="5074457" cy="2597385"/>
            <a:chOff x="2241266" y="1712625"/>
            <a:chExt cx="5647177" cy="3268819"/>
          </a:xfrm>
        </p:grpSpPr>
        <p:sp>
          <p:nvSpPr>
            <p:cNvPr id="41" name="Freeform 40"/>
            <p:cNvSpPr>
              <a:spLocks/>
            </p:cNvSpPr>
            <p:nvPr/>
          </p:nvSpPr>
          <p:spPr bwMode="auto">
            <a:xfrm rot="7550625" flipH="1">
              <a:off x="6479546" y="1257430"/>
              <a:ext cx="399543" cy="1338102"/>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chemeClr val="tx2">
                <a:lumMod val="60000"/>
                <a:lumOff val="40000"/>
              </a:schemeClr>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42" name="Freeform 20"/>
            <p:cNvSpPr>
              <a:spLocks/>
            </p:cNvSpPr>
            <p:nvPr/>
          </p:nvSpPr>
          <p:spPr bwMode="auto">
            <a:xfrm rot="11144470" flipH="1">
              <a:off x="7327710" y="2919593"/>
              <a:ext cx="560733" cy="1099220"/>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chemeClr val="tx2">
                <a:lumMod val="60000"/>
                <a:lumOff val="40000"/>
              </a:schemeClr>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43" name="Freeform 20"/>
            <p:cNvSpPr>
              <a:spLocks/>
            </p:cNvSpPr>
            <p:nvPr/>
          </p:nvSpPr>
          <p:spPr bwMode="auto">
            <a:xfrm rot="4204356" flipH="1">
              <a:off x="3128343" y="1382809"/>
              <a:ext cx="399543" cy="1059176"/>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chemeClr val="tx2">
                <a:lumMod val="60000"/>
                <a:lumOff val="40000"/>
              </a:schemeClr>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44" name="Freeform 20"/>
            <p:cNvSpPr>
              <a:spLocks/>
            </p:cNvSpPr>
            <p:nvPr/>
          </p:nvSpPr>
          <p:spPr bwMode="auto">
            <a:xfrm rot="16200000" flipH="1">
              <a:off x="4640630" y="3845692"/>
              <a:ext cx="399543" cy="1871962"/>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chemeClr val="tx2">
                <a:lumMod val="60000"/>
                <a:lumOff val="40000"/>
              </a:schemeClr>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sp>
          <p:nvSpPr>
            <p:cNvPr id="45" name="Freeform 20"/>
            <p:cNvSpPr>
              <a:spLocks/>
            </p:cNvSpPr>
            <p:nvPr/>
          </p:nvSpPr>
          <p:spPr bwMode="auto">
            <a:xfrm rot="20639859" flipH="1">
              <a:off x="2241266" y="2965601"/>
              <a:ext cx="408203" cy="1163840"/>
            </a:xfrm>
            <a:custGeom>
              <a:avLst/>
              <a:gdLst/>
              <a:ahLst/>
              <a:cxnLst>
                <a:cxn ang="0">
                  <a:pos x="108" y="0"/>
                </a:cxn>
                <a:cxn ang="0">
                  <a:pos x="141" y="27"/>
                </a:cxn>
                <a:cxn ang="0">
                  <a:pos x="186" y="65"/>
                </a:cxn>
                <a:cxn ang="0">
                  <a:pos x="273" y="152"/>
                </a:cxn>
                <a:cxn ang="0">
                  <a:pos x="310" y="197"/>
                </a:cxn>
                <a:cxn ang="0">
                  <a:pos x="347" y="229"/>
                </a:cxn>
                <a:cxn ang="0">
                  <a:pos x="372" y="256"/>
                </a:cxn>
                <a:cxn ang="0">
                  <a:pos x="378" y="265"/>
                </a:cxn>
                <a:cxn ang="0">
                  <a:pos x="285" y="281"/>
                </a:cxn>
                <a:cxn ang="0">
                  <a:pos x="298" y="331"/>
                </a:cxn>
                <a:cxn ang="0">
                  <a:pos x="305" y="384"/>
                </a:cxn>
                <a:cxn ang="0">
                  <a:pos x="314" y="443"/>
                </a:cxn>
                <a:cxn ang="0">
                  <a:pos x="318" y="505"/>
                </a:cxn>
                <a:cxn ang="0">
                  <a:pos x="320" y="576"/>
                </a:cxn>
                <a:cxn ang="0">
                  <a:pos x="314" y="645"/>
                </a:cxn>
                <a:cxn ang="0">
                  <a:pos x="300" y="799"/>
                </a:cxn>
                <a:cxn ang="0">
                  <a:pos x="288" y="874"/>
                </a:cxn>
                <a:cxn ang="0">
                  <a:pos x="271" y="952"/>
                </a:cxn>
                <a:cxn ang="0">
                  <a:pos x="250" y="1027"/>
                </a:cxn>
                <a:cxn ang="0">
                  <a:pos x="226" y="1104"/>
                </a:cxn>
                <a:cxn ang="0">
                  <a:pos x="163" y="1254"/>
                </a:cxn>
                <a:cxn ang="0">
                  <a:pos x="121" y="1325"/>
                </a:cxn>
                <a:cxn ang="0">
                  <a:pos x="77" y="1390"/>
                </a:cxn>
                <a:cxn ang="0">
                  <a:pos x="67" y="1385"/>
                </a:cxn>
                <a:cxn ang="0">
                  <a:pos x="69" y="1363"/>
                </a:cxn>
                <a:cxn ang="0">
                  <a:pos x="106" y="1304"/>
                </a:cxn>
                <a:cxn ang="0">
                  <a:pos x="136" y="1242"/>
                </a:cxn>
                <a:cxn ang="0">
                  <a:pos x="159" y="1172"/>
                </a:cxn>
                <a:cxn ang="0">
                  <a:pos x="175" y="1102"/>
                </a:cxn>
                <a:cxn ang="0">
                  <a:pos x="185" y="1029"/>
                </a:cxn>
                <a:cxn ang="0">
                  <a:pos x="190" y="960"/>
                </a:cxn>
                <a:cxn ang="0">
                  <a:pos x="189" y="804"/>
                </a:cxn>
                <a:cxn ang="0">
                  <a:pos x="171" y="660"/>
                </a:cxn>
                <a:cxn ang="0">
                  <a:pos x="159" y="590"/>
                </a:cxn>
                <a:cxn ang="0">
                  <a:pos x="149" y="526"/>
                </a:cxn>
                <a:cxn ang="0">
                  <a:pos x="134" y="464"/>
                </a:cxn>
                <a:cxn ang="0">
                  <a:pos x="121" y="409"/>
                </a:cxn>
                <a:cxn ang="0">
                  <a:pos x="109" y="360"/>
                </a:cxn>
                <a:cxn ang="0">
                  <a:pos x="96" y="316"/>
                </a:cxn>
                <a:cxn ang="0">
                  <a:pos x="0" y="334"/>
                </a:cxn>
                <a:cxn ang="0">
                  <a:pos x="11" y="314"/>
                </a:cxn>
                <a:cxn ang="0">
                  <a:pos x="16" y="297"/>
                </a:cxn>
                <a:cxn ang="0">
                  <a:pos x="32" y="252"/>
                </a:cxn>
                <a:cxn ang="0">
                  <a:pos x="51" y="200"/>
                </a:cxn>
                <a:cxn ang="0">
                  <a:pos x="89" y="92"/>
                </a:cxn>
                <a:cxn ang="0">
                  <a:pos x="99" y="39"/>
                </a:cxn>
                <a:cxn ang="0">
                  <a:pos x="108" y="0"/>
                </a:cxn>
              </a:cxnLst>
              <a:rect l="0" t="0" r="r" b="b"/>
              <a:pathLst>
                <a:path w="379" h="1391">
                  <a:moveTo>
                    <a:pt x="108" y="0"/>
                  </a:moveTo>
                  <a:lnTo>
                    <a:pt x="141" y="27"/>
                  </a:lnTo>
                  <a:lnTo>
                    <a:pt x="186" y="65"/>
                  </a:lnTo>
                  <a:lnTo>
                    <a:pt x="273" y="152"/>
                  </a:lnTo>
                  <a:lnTo>
                    <a:pt x="310" y="197"/>
                  </a:lnTo>
                  <a:lnTo>
                    <a:pt x="347" y="229"/>
                  </a:lnTo>
                  <a:lnTo>
                    <a:pt x="372" y="256"/>
                  </a:lnTo>
                  <a:lnTo>
                    <a:pt x="378" y="265"/>
                  </a:lnTo>
                  <a:lnTo>
                    <a:pt x="285" y="281"/>
                  </a:lnTo>
                  <a:lnTo>
                    <a:pt x="298" y="331"/>
                  </a:lnTo>
                  <a:lnTo>
                    <a:pt x="305" y="384"/>
                  </a:lnTo>
                  <a:lnTo>
                    <a:pt x="314" y="443"/>
                  </a:lnTo>
                  <a:lnTo>
                    <a:pt x="318" y="505"/>
                  </a:lnTo>
                  <a:lnTo>
                    <a:pt x="320" y="576"/>
                  </a:lnTo>
                  <a:lnTo>
                    <a:pt x="314" y="645"/>
                  </a:lnTo>
                  <a:lnTo>
                    <a:pt x="300" y="799"/>
                  </a:lnTo>
                  <a:lnTo>
                    <a:pt x="288" y="874"/>
                  </a:lnTo>
                  <a:lnTo>
                    <a:pt x="271" y="952"/>
                  </a:lnTo>
                  <a:lnTo>
                    <a:pt x="250" y="1027"/>
                  </a:lnTo>
                  <a:lnTo>
                    <a:pt x="226" y="1104"/>
                  </a:lnTo>
                  <a:lnTo>
                    <a:pt x="163" y="1254"/>
                  </a:lnTo>
                  <a:lnTo>
                    <a:pt x="121" y="1325"/>
                  </a:lnTo>
                  <a:lnTo>
                    <a:pt x="77" y="1390"/>
                  </a:lnTo>
                  <a:lnTo>
                    <a:pt x="67" y="1385"/>
                  </a:lnTo>
                  <a:lnTo>
                    <a:pt x="69" y="1363"/>
                  </a:lnTo>
                  <a:lnTo>
                    <a:pt x="106" y="1304"/>
                  </a:lnTo>
                  <a:lnTo>
                    <a:pt x="136" y="1242"/>
                  </a:lnTo>
                  <a:lnTo>
                    <a:pt x="159" y="1172"/>
                  </a:lnTo>
                  <a:lnTo>
                    <a:pt x="175" y="1102"/>
                  </a:lnTo>
                  <a:lnTo>
                    <a:pt x="185" y="1029"/>
                  </a:lnTo>
                  <a:lnTo>
                    <a:pt x="190" y="960"/>
                  </a:lnTo>
                  <a:lnTo>
                    <a:pt x="189" y="804"/>
                  </a:lnTo>
                  <a:lnTo>
                    <a:pt x="171" y="660"/>
                  </a:lnTo>
                  <a:lnTo>
                    <a:pt x="159" y="590"/>
                  </a:lnTo>
                  <a:lnTo>
                    <a:pt x="149" y="526"/>
                  </a:lnTo>
                  <a:lnTo>
                    <a:pt x="134" y="464"/>
                  </a:lnTo>
                  <a:lnTo>
                    <a:pt x="121" y="409"/>
                  </a:lnTo>
                  <a:lnTo>
                    <a:pt x="109" y="360"/>
                  </a:lnTo>
                  <a:lnTo>
                    <a:pt x="96" y="316"/>
                  </a:lnTo>
                  <a:lnTo>
                    <a:pt x="0" y="334"/>
                  </a:lnTo>
                  <a:lnTo>
                    <a:pt x="11" y="314"/>
                  </a:lnTo>
                  <a:lnTo>
                    <a:pt x="16" y="297"/>
                  </a:lnTo>
                  <a:lnTo>
                    <a:pt x="32" y="252"/>
                  </a:lnTo>
                  <a:lnTo>
                    <a:pt x="51" y="200"/>
                  </a:lnTo>
                  <a:lnTo>
                    <a:pt x="89" y="92"/>
                  </a:lnTo>
                  <a:lnTo>
                    <a:pt x="99" y="39"/>
                  </a:lnTo>
                  <a:lnTo>
                    <a:pt x="108" y="0"/>
                  </a:lnTo>
                </a:path>
              </a:pathLst>
            </a:custGeom>
            <a:solidFill>
              <a:schemeClr val="tx2">
                <a:lumMod val="60000"/>
                <a:lumOff val="40000"/>
              </a:schemeClr>
            </a:solidFill>
            <a:ln w="12700" cap="rnd" cmpd="sng">
              <a:solidFill>
                <a:srgbClr val="000000"/>
              </a:solidFill>
              <a:prstDash val="solid"/>
              <a:round/>
              <a:headEnd/>
              <a:tailEnd/>
            </a:ln>
            <a:effectLst>
              <a:outerShdw dist="35921" dir="2700000" algn="ctr" rotWithShape="0">
                <a:schemeClr val="tx2"/>
              </a:outerShdw>
            </a:effectLst>
          </p:spPr>
          <p:txBody>
            <a:bodyPr/>
            <a:lstStyle/>
            <a:p>
              <a:pPr>
                <a:defRPr/>
              </a:pPr>
              <a:endParaRPr lang="en-US" sz="1100" dirty="0">
                <a:latin typeface="Times New Roman" pitchFamily="18" charset="0"/>
              </a:endParaRPr>
            </a:p>
          </p:txBody>
        </p:sp>
      </p:grpSp>
      <p:grpSp>
        <p:nvGrpSpPr>
          <p:cNvPr id="46" name="Group 45"/>
          <p:cNvGrpSpPr/>
          <p:nvPr/>
        </p:nvGrpSpPr>
        <p:grpSpPr>
          <a:xfrm>
            <a:off x="772002" y="1395824"/>
            <a:ext cx="4251602" cy="2734785"/>
            <a:chOff x="2875435" y="1125585"/>
            <a:chExt cx="4731454" cy="3441741"/>
          </a:xfrm>
        </p:grpSpPr>
        <p:sp>
          <p:nvSpPr>
            <p:cNvPr id="47" name="TextBox 46"/>
            <p:cNvSpPr txBox="1"/>
            <p:nvPr/>
          </p:nvSpPr>
          <p:spPr>
            <a:xfrm>
              <a:off x="4989520" y="1125585"/>
              <a:ext cx="1066800" cy="372676"/>
            </a:xfrm>
            <a:prstGeom prst="rect">
              <a:avLst/>
            </a:prstGeom>
            <a:noFill/>
          </p:spPr>
          <p:txBody>
            <a:bodyPr wrap="square" rtlCol="0">
              <a:spAutoFit/>
            </a:bodyPr>
            <a:lstStyle/>
            <a:p>
              <a:r>
                <a:rPr lang="en-US" sz="1600" dirty="0">
                  <a:latin typeface="Corbel" panose="020B0503020204020204" pitchFamily="34" charset="0"/>
                  <a:cs typeface="Times New Roman" pitchFamily="18" charset="0"/>
                </a:rPr>
                <a:t>Goal</a:t>
              </a:r>
              <a:endParaRPr lang="en-US" sz="4000" dirty="0">
                <a:latin typeface="Corbel" panose="020B0503020204020204" pitchFamily="34" charset="0"/>
                <a:cs typeface="Times New Roman" pitchFamily="18" charset="0"/>
              </a:endParaRPr>
            </a:p>
          </p:txBody>
        </p:sp>
        <p:sp>
          <p:nvSpPr>
            <p:cNvPr id="48" name="TextBox 47"/>
            <p:cNvSpPr txBox="1"/>
            <p:nvPr/>
          </p:nvSpPr>
          <p:spPr>
            <a:xfrm>
              <a:off x="6529796" y="2702374"/>
              <a:ext cx="1066800" cy="372676"/>
            </a:xfrm>
            <a:prstGeom prst="rect">
              <a:avLst/>
            </a:prstGeom>
            <a:noFill/>
          </p:spPr>
          <p:txBody>
            <a:bodyPr wrap="square" rtlCol="0">
              <a:spAutoFit/>
            </a:bodyPr>
            <a:lstStyle/>
            <a:p>
              <a:r>
                <a:rPr lang="en-US" sz="1600" dirty="0">
                  <a:latin typeface="Corbel" panose="020B0503020204020204" pitchFamily="34" charset="0"/>
                  <a:cs typeface="Times New Roman" pitchFamily="18" charset="0"/>
                </a:rPr>
                <a:t>Role</a:t>
              </a:r>
              <a:endParaRPr lang="en-US" sz="4000" dirty="0">
                <a:latin typeface="Corbel" panose="020B0503020204020204" pitchFamily="34" charset="0"/>
                <a:cs typeface="Times New Roman" pitchFamily="18" charset="0"/>
              </a:endParaRPr>
            </a:p>
          </p:txBody>
        </p:sp>
        <p:sp>
          <p:nvSpPr>
            <p:cNvPr id="49" name="TextBox 48"/>
            <p:cNvSpPr txBox="1"/>
            <p:nvPr/>
          </p:nvSpPr>
          <p:spPr>
            <a:xfrm>
              <a:off x="6082891" y="4194650"/>
              <a:ext cx="1523998" cy="372676"/>
            </a:xfrm>
            <a:prstGeom prst="rect">
              <a:avLst/>
            </a:prstGeom>
            <a:noFill/>
          </p:spPr>
          <p:txBody>
            <a:bodyPr wrap="square" rtlCol="0">
              <a:spAutoFit/>
            </a:bodyPr>
            <a:lstStyle/>
            <a:p>
              <a:r>
                <a:rPr lang="en-US" sz="1600" dirty="0">
                  <a:latin typeface="Corbel" panose="020B0503020204020204" pitchFamily="34" charset="0"/>
                  <a:cs typeface="Times New Roman" pitchFamily="18" charset="0"/>
                </a:rPr>
                <a:t>Coordination</a:t>
              </a:r>
              <a:endParaRPr lang="en-US" sz="4000" dirty="0">
                <a:latin typeface="Corbel" panose="020B0503020204020204" pitchFamily="34" charset="0"/>
                <a:cs typeface="Times New Roman" pitchFamily="18" charset="0"/>
              </a:endParaRPr>
            </a:p>
          </p:txBody>
        </p:sp>
        <p:sp>
          <p:nvSpPr>
            <p:cNvPr id="51" name="TextBox 50"/>
            <p:cNvSpPr txBox="1"/>
            <p:nvPr/>
          </p:nvSpPr>
          <p:spPr>
            <a:xfrm>
              <a:off x="2875435" y="3702871"/>
              <a:ext cx="1704322" cy="387339"/>
            </a:xfrm>
            <a:prstGeom prst="rect">
              <a:avLst/>
            </a:prstGeom>
            <a:noFill/>
          </p:spPr>
          <p:txBody>
            <a:bodyPr wrap="square" rtlCol="0">
              <a:spAutoFit/>
            </a:bodyPr>
            <a:lstStyle/>
            <a:p>
              <a:r>
                <a:rPr lang="en-US" sz="1400" dirty="0">
                  <a:latin typeface="Corbel" panose="020B0503020204020204" pitchFamily="34" charset="0"/>
                  <a:cs typeface="Times New Roman" pitchFamily="18" charset="0"/>
                </a:rPr>
                <a:t>Communications</a:t>
              </a:r>
              <a:endParaRPr lang="en-US" sz="3200" dirty="0">
                <a:latin typeface="Corbel" panose="020B0503020204020204" pitchFamily="34" charset="0"/>
                <a:cs typeface="Times New Roman" pitchFamily="18" charset="0"/>
              </a:endParaRPr>
            </a:p>
          </p:txBody>
        </p:sp>
      </p:grpSp>
      <p:sp>
        <p:nvSpPr>
          <p:cNvPr id="52" name="Rectangle 51"/>
          <p:cNvSpPr/>
          <p:nvPr/>
        </p:nvSpPr>
        <p:spPr>
          <a:xfrm>
            <a:off x="409068" y="996666"/>
            <a:ext cx="5026633" cy="584775"/>
          </a:xfrm>
          <a:prstGeom prst="rect">
            <a:avLst/>
          </a:prstGeom>
        </p:spPr>
        <p:txBody>
          <a:bodyPr wrap="square">
            <a:spAutoFit/>
          </a:bodyPr>
          <a:lstStyle/>
          <a:p>
            <a:pPr algn="ctr"/>
            <a:r>
              <a:rPr lang="en-US" sz="3200" dirty="0" smtClean="0"/>
              <a:t>Traditional Management</a:t>
            </a:r>
            <a:endParaRPr lang="en-US" sz="3200" dirty="0"/>
          </a:p>
        </p:txBody>
      </p:sp>
      <p:sp>
        <p:nvSpPr>
          <p:cNvPr id="53" name="TextBox 52"/>
          <p:cNvSpPr txBox="1"/>
          <p:nvPr/>
        </p:nvSpPr>
        <p:spPr>
          <a:xfrm>
            <a:off x="419070" y="4610053"/>
            <a:ext cx="1352636" cy="292885"/>
          </a:xfrm>
          <a:prstGeom prst="rect">
            <a:avLst/>
          </a:prstGeom>
          <a:noFill/>
        </p:spPr>
        <p:txBody>
          <a:bodyPr wrap="square" rtlCol="0">
            <a:spAutoFit/>
          </a:bodyPr>
          <a:lstStyle/>
          <a:p>
            <a:pPr algn="ctr"/>
            <a:r>
              <a:rPr lang="en-US" sz="1400" dirty="0">
                <a:latin typeface="Corbel" panose="020B0503020204020204" pitchFamily="34" charset="0"/>
                <a:cs typeface="Times New Roman" pitchFamily="18" charset="0"/>
              </a:rPr>
              <a:t>Values</a:t>
            </a:r>
            <a:endParaRPr lang="en-US" sz="1600" dirty="0">
              <a:latin typeface="Corbel" panose="020B0503020204020204" pitchFamily="34" charset="0"/>
              <a:cs typeface="Times New Roman" pitchFamily="18" charset="0"/>
            </a:endParaRPr>
          </a:p>
        </p:txBody>
      </p:sp>
      <p:sp>
        <p:nvSpPr>
          <p:cNvPr id="55" name="Isosceles Triangle 54"/>
          <p:cNvSpPr/>
          <p:nvPr/>
        </p:nvSpPr>
        <p:spPr>
          <a:xfrm rot="5400000">
            <a:off x="5027528" y="2709283"/>
            <a:ext cx="2185193" cy="551229"/>
          </a:xfrm>
          <a:prstGeom prst="triangle">
            <a:avLst/>
          </a:prstGeom>
          <a:solidFill>
            <a:srgbClr val="009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The transition to the Creative Economy is more difficult than it looks</a:t>
            </a:r>
            <a:endParaRPr lang="en-US" sz="2400" dirty="0">
              <a:solidFill>
                <a:schemeClr val="bg1"/>
              </a:solidFill>
            </a:endParaRPr>
          </a:p>
        </p:txBody>
      </p:sp>
      <p:grpSp>
        <p:nvGrpSpPr>
          <p:cNvPr id="62" name="Group 61"/>
          <p:cNvGrpSpPr/>
          <p:nvPr/>
        </p:nvGrpSpPr>
        <p:grpSpPr>
          <a:xfrm>
            <a:off x="9838266" y="73460"/>
            <a:ext cx="2188633" cy="309819"/>
            <a:chOff x="7543800" y="4861360"/>
            <a:chExt cx="3746500" cy="309819"/>
          </a:xfrm>
          <a:solidFill>
            <a:schemeClr val="bg1"/>
          </a:solidFill>
        </p:grpSpPr>
        <p:sp>
          <p:nvSpPr>
            <p:cNvPr id="63" name="Flowchart: Stored Data 62"/>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lowchart: Stored Data 63"/>
            <p:cNvSpPr/>
            <p:nvPr/>
          </p:nvSpPr>
          <p:spPr>
            <a:xfrm flipH="1">
              <a:off x="8483600" y="4865009"/>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lowchart: Stored Data 64"/>
            <p:cNvSpPr/>
            <p:nvPr/>
          </p:nvSpPr>
          <p:spPr>
            <a:xfrm flipH="1">
              <a:off x="103251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lowchart: Stored Data 65"/>
            <p:cNvSpPr/>
            <p:nvPr/>
          </p:nvSpPr>
          <p:spPr>
            <a:xfrm flipH="1">
              <a:off x="93980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2" name="Freeform 1"/>
          <p:cNvSpPr/>
          <p:nvPr/>
        </p:nvSpPr>
        <p:spPr>
          <a:xfrm>
            <a:off x="1675854" y="1202300"/>
            <a:ext cx="2667000" cy="1764023"/>
          </a:xfrm>
          <a:custGeom>
            <a:avLst/>
            <a:gdLst>
              <a:gd name="connsiteX0" fmla="*/ 929640 w 2667000"/>
              <a:gd name="connsiteY0" fmla="*/ 247352 h 1954232"/>
              <a:gd name="connsiteX1" fmla="*/ 365760 w 2667000"/>
              <a:gd name="connsiteY1" fmla="*/ 216872 h 1954232"/>
              <a:gd name="connsiteX2" fmla="*/ 304800 w 2667000"/>
              <a:gd name="connsiteY2" fmla="*/ 247352 h 1954232"/>
              <a:gd name="connsiteX3" fmla="*/ 213360 w 2667000"/>
              <a:gd name="connsiteY3" fmla="*/ 277832 h 1954232"/>
              <a:gd name="connsiteX4" fmla="*/ 167640 w 2667000"/>
              <a:gd name="connsiteY4" fmla="*/ 384512 h 1954232"/>
              <a:gd name="connsiteX5" fmla="*/ 121920 w 2667000"/>
              <a:gd name="connsiteY5" fmla="*/ 445472 h 1954232"/>
              <a:gd name="connsiteX6" fmla="*/ 106680 w 2667000"/>
              <a:gd name="connsiteY6" fmla="*/ 491192 h 1954232"/>
              <a:gd name="connsiteX7" fmla="*/ 76200 w 2667000"/>
              <a:gd name="connsiteY7" fmla="*/ 536912 h 1954232"/>
              <a:gd name="connsiteX8" fmla="*/ 30480 w 2667000"/>
              <a:gd name="connsiteY8" fmla="*/ 674072 h 1954232"/>
              <a:gd name="connsiteX9" fmla="*/ 0 w 2667000"/>
              <a:gd name="connsiteY9" fmla="*/ 780752 h 1954232"/>
              <a:gd name="connsiteX10" fmla="*/ 45720 w 2667000"/>
              <a:gd name="connsiteY10" fmla="*/ 1009352 h 1954232"/>
              <a:gd name="connsiteX11" fmla="*/ 91440 w 2667000"/>
              <a:gd name="connsiteY11" fmla="*/ 1055072 h 1954232"/>
              <a:gd name="connsiteX12" fmla="*/ 121920 w 2667000"/>
              <a:gd name="connsiteY12" fmla="*/ 1207472 h 1954232"/>
              <a:gd name="connsiteX13" fmla="*/ 152400 w 2667000"/>
              <a:gd name="connsiteY13" fmla="*/ 1329392 h 1954232"/>
              <a:gd name="connsiteX14" fmla="*/ 213360 w 2667000"/>
              <a:gd name="connsiteY14" fmla="*/ 1420832 h 1954232"/>
              <a:gd name="connsiteX15" fmla="*/ 259080 w 2667000"/>
              <a:gd name="connsiteY15" fmla="*/ 1451312 h 1954232"/>
              <a:gd name="connsiteX16" fmla="*/ 289560 w 2667000"/>
              <a:gd name="connsiteY16" fmla="*/ 1512272 h 1954232"/>
              <a:gd name="connsiteX17" fmla="*/ 381000 w 2667000"/>
              <a:gd name="connsiteY17" fmla="*/ 1588472 h 1954232"/>
              <a:gd name="connsiteX18" fmla="*/ 472440 w 2667000"/>
              <a:gd name="connsiteY18" fmla="*/ 1664672 h 1954232"/>
              <a:gd name="connsiteX19" fmla="*/ 533400 w 2667000"/>
              <a:gd name="connsiteY19" fmla="*/ 1679912 h 1954232"/>
              <a:gd name="connsiteX20" fmla="*/ 640080 w 2667000"/>
              <a:gd name="connsiteY20" fmla="*/ 1740872 h 1954232"/>
              <a:gd name="connsiteX21" fmla="*/ 762000 w 2667000"/>
              <a:gd name="connsiteY21" fmla="*/ 1771352 h 1954232"/>
              <a:gd name="connsiteX22" fmla="*/ 822960 w 2667000"/>
              <a:gd name="connsiteY22" fmla="*/ 1801832 h 1954232"/>
              <a:gd name="connsiteX23" fmla="*/ 929640 w 2667000"/>
              <a:gd name="connsiteY23" fmla="*/ 1862792 h 1954232"/>
              <a:gd name="connsiteX24" fmla="*/ 1112520 w 2667000"/>
              <a:gd name="connsiteY24" fmla="*/ 1878032 h 1954232"/>
              <a:gd name="connsiteX25" fmla="*/ 1188720 w 2667000"/>
              <a:gd name="connsiteY25" fmla="*/ 1893272 h 1954232"/>
              <a:gd name="connsiteX26" fmla="*/ 1280160 w 2667000"/>
              <a:gd name="connsiteY26" fmla="*/ 1908512 h 1954232"/>
              <a:gd name="connsiteX27" fmla="*/ 1341120 w 2667000"/>
              <a:gd name="connsiteY27" fmla="*/ 1923752 h 1954232"/>
              <a:gd name="connsiteX28" fmla="*/ 1478280 w 2667000"/>
              <a:gd name="connsiteY28" fmla="*/ 1938992 h 1954232"/>
              <a:gd name="connsiteX29" fmla="*/ 1569720 w 2667000"/>
              <a:gd name="connsiteY29" fmla="*/ 1954232 h 1954232"/>
              <a:gd name="connsiteX30" fmla="*/ 2026920 w 2667000"/>
              <a:gd name="connsiteY30" fmla="*/ 1938992 h 1954232"/>
              <a:gd name="connsiteX31" fmla="*/ 2118360 w 2667000"/>
              <a:gd name="connsiteY31" fmla="*/ 1923752 h 1954232"/>
              <a:gd name="connsiteX32" fmla="*/ 2331720 w 2667000"/>
              <a:gd name="connsiteY32" fmla="*/ 1771352 h 1954232"/>
              <a:gd name="connsiteX33" fmla="*/ 2423160 w 2667000"/>
              <a:gd name="connsiteY33" fmla="*/ 1695152 h 1954232"/>
              <a:gd name="connsiteX34" fmla="*/ 2499360 w 2667000"/>
              <a:gd name="connsiteY34" fmla="*/ 1557992 h 1954232"/>
              <a:gd name="connsiteX35" fmla="*/ 2606040 w 2667000"/>
              <a:gd name="connsiteY35" fmla="*/ 1405592 h 1954232"/>
              <a:gd name="connsiteX36" fmla="*/ 2636520 w 2667000"/>
              <a:gd name="connsiteY36" fmla="*/ 1359872 h 1954232"/>
              <a:gd name="connsiteX37" fmla="*/ 2667000 w 2667000"/>
              <a:gd name="connsiteY37" fmla="*/ 1237952 h 1954232"/>
              <a:gd name="connsiteX38" fmla="*/ 2651760 w 2667000"/>
              <a:gd name="connsiteY38" fmla="*/ 750272 h 1954232"/>
              <a:gd name="connsiteX39" fmla="*/ 2621280 w 2667000"/>
              <a:gd name="connsiteY39" fmla="*/ 658832 h 1954232"/>
              <a:gd name="connsiteX40" fmla="*/ 2590800 w 2667000"/>
              <a:gd name="connsiteY40" fmla="*/ 552152 h 1954232"/>
              <a:gd name="connsiteX41" fmla="*/ 2560320 w 2667000"/>
              <a:gd name="connsiteY41" fmla="*/ 506432 h 1954232"/>
              <a:gd name="connsiteX42" fmla="*/ 2545080 w 2667000"/>
              <a:gd name="connsiteY42" fmla="*/ 460712 h 1954232"/>
              <a:gd name="connsiteX43" fmla="*/ 2468880 w 2667000"/>
              <a:gd name="connsiteY43" fmla="*/ 354032 h 1954232"/>
              <a:gd name="connsiteX44" fmla="*/ 2423160 w 2667000"/>
              <a:gd name="connsiteY44" fmla="*/ 323552 h 1954232"/>
              <a:gd name="connsiteX45" fmla="*/ 2377440 w 2667000"/>
              <a:gd name="connsiteY45" fmla="*/ 277832 h 1954232"/>
              <a:gd name="connsiteX46" fmla="*/ 2194560 w 2667000"/>
              <a:gd name="connsiteY46" fmla="*/ 216872 h 1954232"/>
              <a:gd name="connsiteX47" fmla="*/ 2133600 w 2667000"/>
              <a:gd name="connsiteY47" fmla="*/ 171152 h 1954232"/>
              <a:gd name="connsiteX48" fmla="*/ 2087880 w 2667000"/>
              <a:gd name="connsiteY48" fmla="*/ 140672 h 1954232"/>
              <a:gd name="connsiteX49" fmla="*/ 2042160 w 2667000"/>
              <a:gd name="connsiteY49" fmla="*/ 94952 h 1954232"/>
              <a:gd name="connsiteX50" fmla="*/ 1981200 w 2667000"/>
              <a:gd name="connsiteY50" fmla="*/ 79712 h 1954232"/>
              <a:gd name="connsiteX51" fmla="*/ 1874520 w 2667000"/>
              <a:gd name="connsiteY51" fmla="*/ 33992 h 1954232"/>
              <a:gd name="connsiteX52" fmla="*/ 1828800 w 2667000"/>
              <a:gd name="connsiteY52" fmla="*/ 3512 h 1954232"/>
              <a:gd name="connsiteX53" fmla="*/ 1661160 w 2667000"/>
              <a:gd name="connsiteY53" fmla="*/ 3512 h 19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667000" h="1954232">
                <a:moveTo>
                  <a:pt x="929640" y="247352"/>
                </a:moveTo>
                <a:cubicBezTo>
                  <a:pt x="721159" y="122263"/>
                  <a:pt x="843619" y="177050"/>
                  <a:pt x="365760" y="216872"/>
                </a:cubicBezTo>
                <a:cubicBezTo>
                  <a:pt x="343120" y="218759"/>
                  <a:pt x="325894" y="238915"/>
                  <a:pt x="304800" y="247352"/>
                </a:cubicBezTo>
                <a:cubicBezTo>
                  <a:pt x="274969" y="259284"/>
                  <a:pt x="213360" y="277832"/>
                  <a:pt x="213360" y="277832"/>
                </a:cubicBezTo>
                <a:cubicBezTo>
                  <a:pt x="198545" y="322277"/>
                  <a:pt x="194543" y="341467"/>
                  <a:pt x="167640" y="384512"/>
                </a:cubicBezTo>
                <a:cubicBezTo>
                  <a:pt x="154178" y="406051"/>
                  <a:pt x="137160" y="425152"/>
                  <a:pt x="121920" y="445472"/>
                </a:cubicBezTo>
                <a:cubicBezTo>
                  <a:pt x="116840" y="460712"/>
                  <a:pt x="113864" y="476824"/>
                  <a:pt x="106680" y="491192"/>
                </a:cubicBezTo>
                <a:cubicBezTo>
                  <a:pt x="98489" y="507575"/>
                  <a:pt x="83245" y="520005"/>
                  <a:pt x="76200" y="536912"/>
                </a:cubicBezTo>
                <a:cubicBezTo>
                  <a:pt x="57664" y="581398"/>
                  <a:pt x="45720" y="628352"/>
                  <a:pt x="30480" y="674072"/>
                </a:cubicBezTo>
                <a:cubicBezTo>
                  <a:pt x="8616" y="739663"/>
                  <a:pt x="19136" y="704207"/>
                  <a:pt x="0" y="780752"/>
                </a:cubicBezTo>
                <a:cubicBezTo>
                  <a:pt x="10786" y="910179"/>
                  <a:pt x="-16903" y="934205"/>
                  <a:pt x="45720" y="1009352"/>
                </a:cubicBezTo>
                <a:cubicBezTo>
                  <a:pt x="59518" y="1025909"/>
                  <a:pt x="76200" y="1039832"/>
                  <a:pt x="91440" y="1055072"/>
                </a:cubicBezTo>
                <a:cubicBezTo>
                  <a:pt x="125871" y="1158364"/>
                  <a:pt x="86896" y="1032354"/>
                  <a:pt x="121920" y="1207472"/>
                </a:cubicBezTo>
                <a:cubicBezTo>
                  <a:pt x="130135" y="1248549"/>
                  <a:pt x="129163" y="1294537"/>
                  <a:pt x="152400" y="1329392"/>
                </a:cubicBezTo>
                <a:cubicBezTo>
                  <a:pt x="172720" y="1359872"/>
                  <a:pt x="182880" y="1400512"/>
                  <a:pt x="213360" y="1420832"/>
                </a:cubicBezTo>
                <a:lnTo>
                  <a:pt x="259080" y="1451312"/>
                </a:lnTo>
                <a:cubicBezTo>
                  <a:pt x="269240" y="1471632"/>
                  <a:pt x="276355" y="1493785"/>
                  <a:pt x="289560" y="1512272"/>
                </a:cubicBezTo>
                <a:cubicBezTo>
                  <a:pt x="328846" y="1567272"/>
                  <a:pt x="333822" y="1549157"/>
                  <a:pt x="381000" y="1588472"/>
                </a:cubicBezTo>
                <a:cubicBezTo>
                  <a:pt x="419771" y="1620782"/>
                  <a:pt x="425699" y="1644640"/>
                  <a:pt x="472440" y="1664672"/>
                </a:cubicBezTo>
                <a:cubicBezTo>
                  <a:pt x="491692" y="1672923"/>
                  <a:pt x="513080" y="1674832"/>
                  <a:pt x="533400" y="1679912"/>
                </a:cubicBezTo>
                <a:cubicBezTo>
                  <a:pt x="566845" y="1702209"/>
                  <a:pt x="601409" y="1727982"/>
                  <a:pt x="640080" y="1740872"/>
                </a:cubicBezTo>
                <a:cubicBezTo>
                  <a:pt x="747421" y="1776652"/>
                  <a:pt x="682163" y="1737136"/>
                  <a:pt x="762000" y="1771352"/>
                </a:cubicBezTo>
                <a:cubicBezTo>
                  <a:pt x="782882" y="1780301"/>
                  <a:pt x="803695" y="1789791"/>
                  <a:pt x="822960" y="1801832"/>
                </a:cubicBezTo>
                <a:cubicBezTo>
                  <a:pt x="870633" y="1831628"/>
                  <a:pt x="876355" y="1855687"/>
                  <a:pt x="929640" y="1862792"/>
                </a:cubicBezTo>
                <a:cubicBezTo>
                  <a:pt x="990275" y="1870877"/>
                  <a:pt x="1051560" y="1872952"/>
                  <a:pt x="1112520" y="1878032"/>
                </a:cubicBezTo>
                <a:lnTo>
                  <a:pt x="1188720" y="1893272"/>
                </a:lnTo>
                <a:cubicBezTo>
                  <a:pt x="1219122" y="1898800"/>
                  <a:pt x="1249860" y="1902452"/>
                  <a:pt x="1280160" y="1908512"/>
                </a:cubicBezTo>
                <a:cubicBezTo>
                  <a:pt x="1300699" y="1912620"/>
                  <a:pt x="1320418" y="1920567"/>
                  <a:pt x="1341120" y="1923752"/>
                </a:cubicBezTo>
                <a:cubicBezTo>
                  <a:pt x="1386586" y="1930747"/>
                  <a:pt x="1432682" y="1932912"/>
                  <a:pt x="1478280" y="1938992"/>
                </a:cubicBezTo>
                <a:cubicBezTo>
                  <a:pt x="1508909" y="1943076"/>
                  <a:pt x="1539240" y="1949152"/>
                  <a:pt x="1569720" y="1954232"/>
                </a:cubicBezTo>
                <a:cubicBezTo>
                  <a:pt x="1722120" y="1949152"/>
                  <a:pt x="1874670" y="1947450"/>
                  <a:pt x="2026920" y="1938992"/>
                </a:cubicBezTo>
                <a:cubicBezTo>
                  <a:pt x="2057773" y="1937278"/>
                  <a:pt x="2089837" y="1935637"/>
                  <a:pt x="2118360" y="1923752"/>
                </a:cubicBezTo>
                <a:cubicBezTo>
                  <a:pt x="2154710" y="1908606"/>
                  <a:pt x="2315505" y="1782162"/>
                  <a:pt x="2331720" y="1771352"/>
                </a:cubicBezTo>
                <a:cubicBezTo>
                  <a:pt x="2372360" y="1744259"/>
                  <a:pt x="2391568" y="1735771"/>
                  <a:pt x="2423160" y="1695152"/>
                </a:cubicBezTo>
                <a:cubicBezTo>
                  <a:pt x="2606645" y="1459243"/>
                  <a:pt x="2422713" y="1695957"/>
                  <a:pt x="2499360" y="1557992"/>
                </a:cubicBezTo>
                <a:cubicBezTo>
                  <a:pt x="2534395" y="1494929"/>
                  <a:pt x="2566085" y="1461528"/>
                  <a:pt x="2606040" y="1405592"/>
                </a:cubicBezTo>
                <a:cubicBezTo>
                  <a:pt x="2616686" y="1390687"/>
                  <a:pt x="2628329" y="1376255"/>
                  <a:pt x="2636520" y="1359872"/>
                </a:cubicBezTo>
                <a:cubicBezTo>
                  <a:pt x="2652141" y="1328630"/>
                  <a:pt x="2661203" y="1266935"/>
                  <a:pt x="2667000" y="1237952"/>
                </a:cubicBezTo>
                <a:cubicBezTo>
                  <a:pt x="2661920" y="1075392"/>
                  <a:pt x="2664560" y="912407"/>
                  <a:pt x="2651760" y="750272"/>
                </a:cubicBezTo>
                <a:cubicBezTo>
                  <a:pt x="2649231" y="718243"/>
                  <a:pt x="2629072" y="690001"/>
                  <a:pt x="2621280" y="658832"/>
                </a:cubicBezTo>
                <a:cubicBezTo>
                  <a:pt x="2616397" y="639300"/>
                  <a:pt x="2601732" y="574016"/>
                  <a:pt x="2590800" y="552152"/>
                </a:cubicBezTo>
                <a:cubicBezTo>
                  <a:pt x="2582609" y="535769"/>
                  <a:pt x="2568511" y="522815"/>
                  <a:pt x="2560320" y="506432"/>
                </a:cubicBezTo>
                <a:cubicBezTo>
                  <a:pt x="2553136" y="492064"/>
                  <a:pt x="2552264" y="475080"/>
                  <a:pt x="2545080" y="460712"/>
                </a:cubicBezTo>
                <a:cubicBezTo>
                  <a:pt x="2536427" y="443405"/>
                  <a:pt x="2475783" y="360935"/>
                  <a:pt x="2468880" y="354032"/>
                </a:cubicBezTo>
                <a:cubicBezTo>
                  <a:pt x="2455928" y="341080"/>
                  <a:pt x="2437231" y="335278"/>
                  <a:pt x="2423160" y="323552"/>
                </a:cubicBezTo>
                <a:cubicBezTo>
                  <a:pt x="2406603" y="309754"/>
                  <a:pt x="2397061" y="286751"/>
                  <a:pt x="2377440" y="277832"/>
                </a:cubicBezTo>
                <a:cubicBezTo>
                  <a:pt x="2193822" y="194369"/>
                  <a:pt x="2314496" y="291832"/>
                  <a:pt x="2194560" y="216872"/>
                </a:cubicBezTo>
                <a:cubicBezTo>
                  <a:pt x="2173021" y="203410"/>
                  <a:pt x="2154269" y="185915"/>
                  <a:pt x="2133600" y="171152"/>
                </a:cubicBezTo>
                <a:cubicBezTo>
                  <a:pt x="2118695" y="160506"/>
                  <a:pt x="2101951" y="152398"/>
                  <a:pt x="2087880" y="140672"/>
                </a:cubicBezTo>
                <a:cubicBezTo>
                  <a:pt x="2071323" y="126874"/>
                  <a:pt x="2060873" y="105645"/>
                  <a:pt x="2042160" y="94952"/>
                </a:cubicBezTo>
                <a:cubicBezTo>
                  <a:pt x="2023974" y="84560"/>
                  <a:pt x="2001520" y="84792"/>
                  <a:pt x="1981200" y="79712"/>
                </a:cubicBezTo>
                <a:cubicBezTo>
                  <a:pt x="1866417" y="3190"/>
                  <a:pt x="2012296" y="93039"/>
                  <a:pt x="1874520" y="33992"/>
                </a:cubicBezTo>
                <a:cubicBezTo>
                  <a:pt x="1857685" y="26777"/>
                  <a:pt x="1846932" y="6102"/>
                  <a:pt x="1828800" y="3512"/>
                </a:cubicBezTo>
                <a:cubicBezTo>
                  <a:pt x="1773482" y="-4391"/>
                  <a:pt x="1717040" y="3512"/>
                  <a:pt x="1661160" y="351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7709820" y="1202300"/>
            <a:ext cx="2667000" cy="1764023"/>
          </a:xfrm>
          <a:custGeom>
            <a:avLst/>
            <a:gdLst>
              <a:gd name="connsiteX0" fmla="*/ 929640 w 2667000"/>
              <a:gd name="connsiteY0" fmla="*/ 247352 h 1954232"/>
              <a:gd name="connsiteX1" fmla="*/ 365760 w 2667000"/>
              <a:gd name="connsiteY1" fmla="*/ 216872 h 1954232"/>
              <a:gd name="connsiteX2" fmla="*/ 304800 w 2667000"/>
              <a:gd name="connsiteY2" fmla="*/ 247352 h 1954232"/>
              <a:gd name="connsiteX3" fmla="*/ 213360 w 2667000"/>
              <a:gd name="connsiteY3" fmla="*/ 277832 h 1954232"/>
              <a:gd name="connsiteX4" fmla="*/ 167640 w 2667000"/>
              <a:gd name="connsiteY4" fmla="*/ 384512 h 1954232"/>
              <a:gd name="connsiteX5" fmla="*/ 121920 w 2667000"/>
              <a:gd name="connsiteY5" fmla="*/ 445472 h 1954232"/>
              <a:gd name="connsiteX6" fmla="*/ 106680 w 2667000"/>
              <a:gd name="connsiteY6" fmla="*/ 491192 h 1954232"/>
              <a:gd name="connsiteX7" fmla="*/ 76200 w 2667000"/>
              <a:gd name="connsiteY7" fmla="*/ 536912 h 1954232"/>
              <a:gd name="connsiteX8" fmla="*/ 30480 w 2667000"/>
              <a:gd name="connsiteY8" fmla="*/ 674072 h 1954232"/>
              <a:gd name="connsiteX9" fmla="*/ 0 w 2667000"/>
              <a:gd name="connsiteY9" fmla="*/ 780752 h 1954232"/>
              <a:gd name="connsiteX10" fmla="*/ 45720 w 2667000"/>
              <a:gd name="connsiteY10" fmla="*/ 1009352 h 1954232"/>
              <a:gd name="connsiteX11" fmla="*/ 91440 w 2667000"/>
              <a:gd name="connsiteY11" fmla="*/ 1055072 h 1954232"/>
              <a:gd name="connsiteX12" fmla="*/ 121920 w 2667000"/>
              <a:gd name="connsiteY12" fmla="*/ 1207472 h 1954232"/>
              <a:gd name="connsiteX13" fmla="*/ 152400 w 2667000"/>
              <a:gd name="connsiteY13" fmla="*/ 1329392 h 1954232"/>
              <a:gd name="connsiteX14" fmla="*/ 213360 w 2667000"/>
              <a:gd name="connsiteY14" fmla="*/ 1420832 h 1954232"/>
              <a:gd name="connsiteX15" fmla="*/ 259080 w 2667000"/>
              <a:gd name="connsiteY15" fmla="*/ 1451312 h 1954232"/>
              <a:gd name="connsiteX16" fmla="*/ 289560 w 2667000"/>
              <a:gd name="connsiteY16" fmla="*/ 1512272 h 1954232"/>
              <a:gd name="connsiteX17" fmla="*/ 381000 w 2667000"/>
              <a:gd name="connsiteY17" fmla="*/ 1588472 h 1954232"/>
              <a:gd name="connsiteX18" fmla="*/ 472440 w 2667000"/>
              <a:gd name="connsiteY18" fmla="*/ 1664672 h 1954232"/>
              <a:gd name="connsiteX19" fmla="*/ 533400 w 2667000"/>
              <a:gd name="connsiteY19" fmla="*/ 1679912 h 1954232"/>
              <a:gd name="connsiteX20" fmla="*/ 640080 w 2667000"/>
              <a:gd name="connsiteY20" fmla="*/ 1740872 h 1954232"/>
              <a:gd name="connsiteX21" fmla="*/ 762000 w 2667000"/>
              <a:gd name="connsiteY21" fmla="*/ 1771352 h 1954232"/>
              <a:gd name="connsiteX22" fmla="*/ 822960 w 2667000"/>
              <a:gd name="connsiteY22" fmla="*/ 1801832 h 1954232"/>
              <a:gd name="connsiteX23" fmla="*/ 929640 w 2667000"/>
              <a:gd name="connsiteY23" fmla="*/ 1862792 h 1954232"/>
              <a:gd name="connsiteX24" fmla="*/ 1112520 w 2667000"/>
              <a:gd name="connsiteY24" fmla="*/ 1878032 h 1954232"/>
              <a:gd name="connsiteX25" fmla="*/ 1188720 w 2667000"/>
              <a:gd name="connsiteY25" fmla="*/ 1893272 h 1954232"/>
              <a:gd name="connsiteX26" fmla="*/ 1280160 w 2667000"/>
              <a:gd name="connsiteY26" fmla="*/ 1908512 h 1954232"/>
              <a:gd name="connsiteX27" fmla="*/ 1341120 w 2667000"/>
              <a:gd name="connsiteY27" fmla="*/ 1923752 h 1954232"/>
              <a:gd name="connsiteX28" fmla="*/ 1478280 w 2667000"/>
              <a:gd name="connsiteY28" fmla="*/ 1938992 h 1954232"/>
              <a:gd name="connsiteX29" fmla="*/ 1569720 w 2667000"/>
              <a:gd name="connsiteY29" fmla="*/ 1954232 h 1954232"/>
              <a:gd name="connsiteX30" fmla="*/ 2026920 w 2667000"/>
              <a:gd name="connsiteY30" fmla="*/ 1938992 h 1954232"/>
              <a:gd name="connsiteX31" fmla="*/ 2118360 w 2667000"/>
              <a:gd name="connsiteY31" fmla="*/ 1923752 h 1954232"/>
              <a:gd name="connsiteX32" fmla="*/ 2331720 w 2667000"/>
              <a:gd name="connsiteY32" fmla="*/ 1771352 h 1954232"/>
              <a:gd name="connsiteX33" fmla="*/ 2423160 w 2667000"/>
              <a:gd name="connsiteY33" fmla="*/ 1695152 h 1954232"/>
              <a:gd name="connsiteX34" fmla="*/ 2499360 w 2667000"/>
              <a:gd name="connsiteY34" fmla="*/ 1557992 h 1954232"/>
              <a:gd name="connsiteX35" fmla="*/ 2606040 w 2667000"/>
              <a:gd name="connsiteY35" fmla="*/ 1405592 h 1954232"/>
              <a:gd name="connsiteX36" fmla="*/ 2636520 w 2667000"/>
              <a:gd name="connsiteY36" fmla="*/ 1359872 h 1954232"/>
              <a:gd name="connsiteX37" fmla="*/ 2667000 w 2667000"/>
              <a:gd name="connsiteY37" fmla="*/ 1237952 h 1954232"/>
              <a:gd name="connsiteX38" fmla="*/ 2651760 w 2667000"/>
              <a:gd name="connsiteY38" fmla="*/ 750272 h 1954232"/>
              <a:gd name="connsiteX39" fmla="*/ 2621280 w 2667000"/>
              <a:gd name="connsiteY39" fmla="*/ 658832 h 1954232"/>
              <a:gd name="connsiteX40" fmla="*/ 2590800 w 2667000"/>
              <a:gd name="connsiteY40" fmla="*/ 552152 h 1954232"/>
              <a:gd name="connsiteX41" fmla="*/ 2560320 w 2667000"/>
              <a:gd name="connsiteY41" fmla="*/ 506432 h 1954232"/>
              <a:gd name="connsiteX42" fmla="*/ 2545080 w 2667000"/>
              <a:gd name="connsiteY42" fmla="*/ 460712 h 1954232"/>
              <a:gd name="connsiteX43" fmla="*/ 2468880 w 2667000"/>
              <a:gd name="connsiteY43" fmla="*/ 354032 h 1954232"/>
              <a:gd name="connsiteX44" fmla="*/ 2423160 w 2667000"/>
              <a:gd name="connsiteY44" fmla="*/ 323552 h 1954232"/>
              <a:gd name="connsiteX45" fmla="*/ 2377440 w 2667000"/>
              <a:gd name="connsiteY45" fmla="*/ 277832 h 1954232"/>
              <a:gd name="connsiteX46" fmla="*/ 2194560 w 2667000"/>
              <a:gd name="connsiteY46" fmla="*/ 216872 h 1954232"/>
              <a:gd name="connsiteX47" fmla="*/ 2133600 w 2667000"/>
              <a:gd name="connsiteY47" fmla="*/ 171152 h 1954232"/>
              <a:gd name="connsiteX48" fmla="*/ 2087880 w 2667000"/>
              <a:gd name="connsiteY48" fmla="*/ 140672 h 1954232"/>
              <a:gd name="connsiteX49" fmla="*/ 2042160 w 2667000"/>
              <a:gd name="connsiteY49" fmla="*/ 94952 h 1954232"/>
              <a:gd name="connsiteX50" fmla="*/ 1981200 w 2667000"/>
              <a:gd name="connsiteY50" fmla="*/ 79712 h 1954232"/>
              <a:gd name="connsiteX51" fmla="*/ 1874520 w 2667000"/>
              <a:gd name="connsiteY51" fmla="*/ 33992 h 1954232"/>
              <a:gd name="connsiteX52" fmla="*/ 1828800 w 2667000"/>
              <a:gd name="connsiteY52" fmla="*/ 3512 h 1954232"/>
              <a:gd name="connsiteX53" fmla="*/ 1661160 w 2667000"/>
              <a:gd name="connsiteY53" fmla="*/ 3512 h 19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667000" h="1954232">
                <a:moveTo>
                  <a:pt x="929640" y="247352"/>
                </a:moveTo>
                <a:cubicBezTo>
                  <a:pt x="721159" y="122263"/>
                  <a:pt x="843619" y="177050"/>
                  <a:pt x="365760" y="216872"/>
                </a:cubicBezTo>
                <a:cubicBezTo>
                  <a:pt x="343120" y="218759"/>
                  <a:pt x="325894" y="238915"/>
                  <a:pt x="304800" y="247352"/>
                </a:cubicBezTo>
                <a:cubicBezTo>
                  <a:pt x="274969" y="259284"/>
                  <a:pt x="213360" y="277832"/>
                  <a:pt x="213360" y="277832"/>
                </a:cubicBezTo>
                <a:cubicBezTo>
                  <a:pt x="198545" y="322277"/>
                  <a:pt x="194543" y="341467"/>
                  <a:pt x="167640" y="384512"/>
                </a:cubicBezTo>
                <a:cubicBezTo>
                  <a:pt x="154178" y="406051"/>
                  <a:pt x="137160" y="425152"/>
                  <a:pt x="121920" y="445472"/>
                </a:cubicBezTo>
                <a:cubicBezTo>
                  <a:pt x="116840" y="460712"/>
                  <a:pt x="113864" y="476824"/>
                  <a:pt x="106680" y="491192"/>
                </a:cubicBezTo>
                <a:cubicBezTo>
                  <a:pt x="98489" y="507575"/>
                  <a:pt x="83245" y="520005"/>
                  <a:pt x="76200" y="536912"/>
                </a:cubicBezTo>
                <a:cubicBezTo>
                  <a:pt x="57664" y="581398"/>
                  <a:pt x="45720" y="628352"/>
                  <a:pt x="30480" y="674072"/>
                </a:cubicBezTo>
                <a:cubicBezTo>
                  <a:pt x="8616" y="739663"/>
                  <a:pt x="19136" y="704207"/>
                  <a:pt x="0" y="780752"/>
                </a:cubicBezTo>
                <a:cubicBezTo>
                  <a:pt x="10786" y="910179"/>
                  <a:pt x="-16903" y="934205"/>
                  <a:pt x="45720" y="1009352"/>
                </a:cubicBezTo>
                <a:cubicBezTo>
                  <a:pt x="59518" y="1025909"/>
                  <a:pt x="76200" y="1039832"/>
                  <a:pt x="91440" y="1055072"/>
                </a:cubicBezTo>
                <a:cubicBezTo>
                  <a:pt x="125871" y="1158364"/>
                  <a:pt x="86896" y="1032354"/>
                  <a:pt x="121920" y="1207472"/>
                </a:cubicBezTo>
                <a:cubicBezTo>
                  <a:pt x="130135" y="1248549"/>
                  <a:pt x="129163" y="1294537"/>
                  <a:pt x="152400" y="1329392"/>
                </a:cubicBezTo>
                <a:cubicBezTo>
                  <a:pt x="172720" y="1359872"/>
                  <a:pt x="182880" y="1400512"/>
                  <a:pt x="213360" y="1420832"/>
                </a:cubicBezTo>
                <a:lnTo>
                  <a:pt x="259080" y="1451312"/>
                </a:lnTo>
                <a:cubicBezTo>
                  <a:pt x="269240" y="1471632"/>
                  <a:pt x="276355" y="1493785"/>
                  <a:pt x="289560" y="1512272"/>
                </a:cubicBezTo>
                <a:cubicBezTo>
                  <a:pt x="328846" y="1567272"/>
                  <a:pt x="333822" y="1549157"/>
                  <a:pt x="381000" y="1588472"/>
                </a:cubicBezTo>
                <a:cubicBezTo>
                  <a:pt x="419771" y="1620782"/>
                  <a:pt x="425699" y="1644640"/>
                  <a:pt x="472440" y="1664672"/>
                </a:cubicBezTo>
                <a:cubicBezTo>
                  <a:pt x="491692" y="1672923"/>
                  <a:pt x="513080" y="1674832"/>
                  <a:pt x="533400" y="1679912"/>
                </a:cubicBezTo>
                <a:cubicBezTo>
                  <a:pt x="566845" y="1702209"/>
                  <a:pt x="601409" y="1727982"/>
                  <a:pt x="640080" y="1740872"/>
                </a:cubicBezTo>
                <a:cubicBezTo>
                  <a:pt x="747421" y="1776652"/>
                  <a:pt x="682163" y="1737136"/>
                  <a:pt x="762000" y="1771352"/>
                </a:cubicBezTo>
                <a:cubicBezTo>
                  <a:pt x="782882" y="1780301"/>
                  <a:pt x="803695" y="1789791"/>
                  <a:pt x="822960" y="1801832"/>
                </a:cubicBezTo>
                <a:cubicBezTo>
                  <a:pt x="870633" y="1831628"/>
                  <a:pt x="876355" y="1855687"/>
                  <a:pt x="929640" y="1862792"/>
                </a:cubicBezTo>
                <a:cubicBezTo>
                  <a:pt x="990275" y="1870877"/>
                  <a:pt x="1051560" y="1872952"/>
                  <a:pt x="1112520" y="1878032"/>
                </a:cubicBezTo>
                <a:lnTo>
                  <a:pt x="1188720" y="1893272"/>
                </a:lnTo>
                <a:cubicBezTo>
                  <a:pt x="1219122" y="1898800"/>
                  <a:pt x="1249860" y="1902452"/>
                  <a:pt x="1280160" y="1908512"/>
                </a:cubicBezTo>
                <a:cubicBezTo>
                  <a:pt x="1300699" y="1912620"/>
                  <a:pt x="1320418" y="1920567"/>
                  <a:pt x="1341120" y="1923752"/>
                </a:cubicBezTo>
                <a:cubicBezTo>
                  <a:pt x="1386586" y="1930747"/>
                  <a:pt x="1432682" y="1932912"/>
                  <a:pt x="1478280" y="1938992"/>
                </a:cubicBezTo>
                <a:cubicBezTo>
                  <a:pt x="1508909" y="1943076"/>
                  <a:pt x="1539240" y="1949152"/>
                  <a:pt x="1569720" y="1954232"/>
                </a:cubicBezTo>
                <a:cubicBezTo>
                  <a:pt x="1722120" y="1949152"/>
                  <a:pt x="1874670" y="1947450"/>
                  <a:pt x="2026920" y="1938992"/>
                </a:cubicBezTo>
                <a:cubicBezTo>
                  <a:pt x="2057773" y="1937278"/>
                  <a:pt x="2089837" y="1935637"/>
                  <a:pt x="2118360" y="1923752"/>
                </a:cubicBezTo>
                <a:cubicBezTo>
                  <a:pt x="2154710" y="1908606"/>
                  <a:pt x="2315505" y="1782162"/>
                  <a:pt x="2331720" y="1771352"/>
                </a:cubicBezTo>
                <a:cubicBezTo>
                  <a:pt x="2372360" y="1744259"/>
                  <a:pt x="2391568" y="1735771"/>
                  <a:pt x="2423160" y="1695152"/>
                </a:cubicBezTo>
                <a:cubicBezTo>
                  <a:pt x="2606645" y="1459243"/>
                  <a:pt x="2422713" y="1695957"/>
                  <a:pt x="2499360" y="1557992"/>
                </a:cubicBezTo>
                <a:cubicBezTo>
                  <a:pt x="2534395" y="1494929"/>
                  <a:pt x="2566085" y="1461528"/>
                  <a:pt x="2606040" y="1405592"/>
                </a:cubicBezTo>
                <a:cubicBezTo>
                  <a:pt x="2616686" y="1390687"/>
                  <a:pt x="2628329" y="1376255"/>
                  <a:pt x="2636520" y="1359872"/>
                </a:cubicBezTo>
                <a:cubicBezTo>
                  <a:pt x="2652141" y="1328630"/>
                  <a:pt x="2661203" y="1266935"/>
                  <a:pt x="2667000" y="1237952"/>
                </a:cubicBezTo>
                <a:cubicBezTo>
                  <a:pt x="2661920" y="1075392"/>
                  <a:pt x="2664560" y="912407"/>
                  <a:pt x="2651760" y="750272"/>
                </a:cubicBezTo>
                <a:cubicBezTo>
                  <a:pt x="2649231" y="718243"/>
                  <a:pt x="2629072" y="690001"/>
                  <a:pt x="2621280" y="658832"/>
                </a:cubicBezTo>
                <a:cubicBezTo>
                  <a:pt x="2616397" y="639300"/>
                  <a:pt x="2601732" y="574016"/>
                  <a:pt x="2590800" y="552152"/>
                </a:cubicBezTo>
                <a:cubicBezTo>
                  <a:pt x="2582609" y="535769"/>
                  <a:pt x="2568511" y="522815"/>
                  <a:pt x="2560320" y="506432"/>
                </a:cubicBezTo>
                <a:cubicBezTo>
                  <a:pt x="2553136" y="492064"/>
                  <a:pt x="2552264" y="475080"/>
                  <a:pt x="2545080" y="460712"/>
                </a:cubicBezTo>
                <a:cubicBezTo>
                  <a:pt x="2536427" y="443405"/>
                  <a:pt x="2475783" y="360935"/>
                  <a:pt x="2468880" y="354032"/>
                </a:cubicBezTo>
                <a:cubicBezTo>
                  <a:pt x="2455928" y="341080"/>
                  <a:pt x="2437231" y="335278"/>
                  <a:pt x="2423160" y="323552"/>
                </a:cubicBezTo>
                <a:cubicBezTo>
                  <a:pt x="2406603" y="309754"/>
                  <a:pt x="2397061" y="286751"/>
                  <a:pt x="2377440" y="277832"/>
                </a:cubicBezTo>
                <a:cubicBezTo>
                  <a:pt x="2193822" y="194369"/>
                  <a:pt x="2314496" y="291832"/>
                  <a:pt x="2194560" y="216872"/>
                </a:cubicBezTo>
                <a:cubicBezTo>
                  <a:pt x="2173021" y="203410"/>
                  <a:pt x="2154269" y="185915"/>
                  <a:pt x="2133600" y="171152"/>
                </a:cubicBezTo>
                <a:cubicBezTo>
                  <a:pt x="2118695" y="160506"/>
                  <a:pt x="2101951" y="152398"/>
                  <a:pt x="2087880" y="140672"/>
                </a:cubicBezTo>
                <a:cubicBezTo>
                  <a:pt x="2071323" y="126874"/>
                  <a:pt x="2060873" y="105645"/>
                  <a:pt x="2042160" y="94952"/>
                </a:cubicBezTo>
                <a:cubicBezTo>
                  <a:pt x="2023974" y="84560"/>
                  <a:pt x="2001520" y="84792"/>
                  <a:pt x="1981200" y="79712"/>
                </a:cubicBezTo>
                <a:cubicBezTo>
                  <a:pt x="1866417" y="3190"/>
                  <a:pt x="2012296" y="93039"/>
                  <a:pt x="1874520" y="33992"/>
                </a:cubicBezTo>
                <a:cubicBezTo>
                  <a:pt x="1857685" y="26777"/>
                  <a:pt x="1846932" y="6102"/>
                  <a:pt x="1828800" y="3512"/>
                </a:cubicBezTo>
                <a:cubicBezTo>
                  <a:pt x="1773482" y="-4391"/>
                  <a:pt x="1717040" y="3512"/>
                  <a:pt x="1661160" y="351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0072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94657" y="509223"/>
            <a:ext cx="11550316" cy="6247864"/>
          </a:xfrm>
          <a:prstGeom prst="rect">
            <a:avLst/>
          </a:prstGeom>
          <a:noFill/>
        </p:spPr>
        <p:txBody>
          <a:bodyPr wrap="square" rtlCol="0">
            <a:spAutoFit/>
          </a:bodyPr>
          <a:lstStyle/>
          <a:p>
            <a:r>
              <a:rPr lang="en-US" sz="4000" dirty="0" smtClean="0"/>
              <a:t>“Maximizing shareholder value” </a:t>
            </a:r>
          </a:p>
          <a:p>
            <a:endParaRPr lang="en-US" sz="2400" dirty="0" smtClean="0"/>
          </a:p>
          <a:p>
            <a:r>
              <a:rPr lang="en-US" sz="2400" dirty="0" smtClean="0"/>
              <a:t>Jack </a:t>
            </a:r>
            <a:r>
              <a:rPr lang="en-US" sz="2400" dirty="0"/>
              <a:t>Welch </a:t>
            </a:r>
            <a:r>
              <a:rPr lang="en-US" sz="2400" dirty="0" smtClean="0"/>
              <a:t>former CEO of </a:t>
            </a:r>
            <a:r>
              <a:rPr lang="en-US" sz="2400" b="1" dirty="0" smtClean="0"/>
              <a:t>GE </a:t>
            </a:r>
            <a:r>
              <a:rPr lang="en-US" sz="2400" dirty="0" smtClean="0"/>
              <a:t>has </a:t>
            </a:r>
            <a:r>
              <a:rPr lang="en-US" sz="2400" dirty="0"/>
              <a:t>called it “the dumbest idea in the world</a:t>
            </a:r>
            <a:r>
              <a:rPr lang="en-US" sz="2400" dirty="0" smtClean="0"/>
              <a:t>.”</a:t>
            </a:r>
          </a:p>
          <a:p>
            <a:endParaRPr lang="en-US" sz="2400" dirty="0"/>
          </a:p>
          <a:p>
            <a:r>
              <a:rPr lang="en-US" sz="2400" b="1" dirty="0"/>
              <a:t>Vinci Group </a:t>
            </a:r>
            <a:r>
              <a:rPr lang="en-US" sz="2400" dirty="0"/>
              <a:t>Chairman and CEO Xavier Huillard has called it “totally idiotic.”</a:t>
            </a:r>
          </a:p>
          <a:p>
            <a:endParaRPr lang="en-US" sz="2400" dirty="0" smtClean="0"/>
          </a:p>
          <a:p>
            <a:r>
              <a:rPr lang="en-US" sz="2400" b="1" dirty="0" smtClean="0"/>
              <a:t>Alibaba </a:t>
            </a:r>
            <a:r>
              <a:rPr lang="en-US" sz="2400" dirty="0"/>
              <a:t>CEO Jack Ma has said that “customers are number one; employees are number two and shareholders are number three.”</a:t>
            </a:r>
          </a:p>
          <a:p>
            <a:endParaRPr lang="en-US" sz="2400" dirty="0" smtClean="0"/>
          </a:p>
          <a:p>
            <a:r>
              <a:rPr lang="en-US" sz="2400" dirty="0" smtClean="0"/>
              <a:t>Paul </a:t>
            </a:r>
            <a:r>
              <a:rPr lang="en-US" sz="2400" dirty="0"/>
              <a:t>Polman, CEO of </a:t>
            </a:r>
            <a:r>
              <a:rPr lang="en-US" sz="2400" b="1" dirty="0"/>
              <a:t>Unilever </a:t>
            </a:r>
            <a:r>
              <a:rPr lang="en-US" sz="2400" dirty="0" smtClean="0"/>
              <a:t>[has </a:t>
            </a:r>
            <a:r>
              <a:rPr lang="en-US" sz="2400" dirty="0"/>
              <a:t>denounced “the cult of shareholder value.”</a:t>
            </a:r>
          </a:p>
          <a:p>
            <a:endParaRPr lang="en-US" sz="2400" dirty="0" smtClean="0"/>
          </a:p>
          <a:p>
            <a:r>
              <a:rPr lang="en-US" sz="2400" dirty="0" smtClean="0"/>
              <a:t>John </a:t>
            </a:r>
            <a:r>
              <a:rPr lang="en-US" sz="2400" dirty="0"/>
              <a:t>Mackey at </a:t>
            </a:r>
            <a:r>
              <a:rPr lang="en-US" sz="2400" b="1" dirty="0"/>
              <a:t>Whole Foods</a:t>
            </a:r>
            <a:r>
              <a:rPr lang="en-US" sz="2400" dirty="0"/>
              <a:t> </a:t>
            </a:r>
            <a:r>
              <a:rPr lang="en-US" sz="2400" dirty="0" smtClean="0"/>
              <a:t>has </a:t>
            </a:r>
            <a:r>
              <a:rPr lang="en-US" sz="2400" dirty="0"/>
              <a:t>condemned businesses that “view their purpose as profit maximization and treat all participants in the system as means to that end.”</a:t>
            </a:r>
          </a:p>
          <a:p>
            <a:endParaRPr lang="en-US" sz="2400" dirty="0" smtClean="0"/>
          </a:p>
          <a:p>
            <a:r>
              <a:rPr lang="en-US" sz="2400" dirty="0" smtClean="0"/>
              <a:t>Just </a:t>
            </a:r>
            <a:r>
              <a:rPr lang="en-US" sz="2400" dirty="0"/>
              <a:t>two </a:t>
            </a:r>
            <a:r>
              <a:rPr lang="en-US" sz="2400" dirty="0" smtClean="0"/>
              <a:t>weeks ago, </a:t>
            </a:r>
            <a:r>
              <a:rPr lang="en-US" sz="2400" dirty="0"/>
              <a:t>Marc Benioff, </a:t>
            </a:r>
            <a:r>
              <a:rPr lang="en-US" sz="2400" dirty="0" smtClean="0"/>
              <a:t>CEO </a:t>
            </a:r>
            <a:r>
              <a:rPr lang="en-US" sz="2400" dirty="0"/>
              <a:t>of </a:t>
            </a:r>
            <a:r>
              <a:rPr lang="en-US" sz="2400" b="1" dirty="0"/>
              <a:t>Salesforce </a:t>
            </a:r>
            <a:r>
              <a:rPr lang="en-US" sz="2400" dirty="0" smtClean="0"/>
              <a:t>declared </a:t>
            </a:r>
            <a:r>
              <a:rPr lang="en-US" sz="2400" dirty="0"/>
              <a:t>that this still-pervasive business theory is “</a:t>
            </a:r>
            <a:r>
              <a:rPr lang="en-US" sz="2400" dirty="0" smtClean="0"/>
              <a:t>wrong.”</a:t>
            </a:r>
            <a:endParaRPr lang="en-US" sz="1200" dirty="0"/>
          </a:p>
        </p:txBody>
      </p:sp>
      <p:sp>
        <p:nvSpPr>
          <p:cNvPr id="7" name="TextBox 6"/>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6A580155-3645-4FD6-8B88-3D2692ADBA2E}" type="slidenum">
              <a:rPr lang="en-US" smtClean="0"/>
              <a:t>21</a:t>
            </a:fld>
            <a:endParaRPr lang="en-US" dirty="0"/>
          </a:p>
        </p:txBody>
      </p:sp>
      <p:grpSp>
        <p:nvGrpSpPr>
          <p:cNvPr id="14" name="Group 13"/>
          <p:cNvGrpSpPr/>
          <p:nvPr/>
        </p:nvGrpSpPr>
        <p:grpSpPr>
          <a:xfrm>
            <a:off x="9838266" y="73460"/>
            <a:ext cx="2188633" cy="309819"/>
            <a:chOff x="7543800" y="4861360"/>
            <a:chExt cx="3746500" cy="309819"/>
          </a:xfrm>
          <a:solidFill>
            <a:schemeClr val="bg1"/>
          </a:solidFill>
        </p:grpSpPr>
        <p:sp>
          <p:nvSpPr>
            <p:cNvPr id="15" name="Flowchart: Stored Data 14"/>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Stored Data 15"/>
            <p:cNvSpPr/>
            <p:nvPr/>
          </p:nvSpPr>
          <p:spPr>
            <a:xfrm flipH="1">
              <a:off x="8483600" y="4865009"/>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Stored Data 16"/>
            <p:cNvSpPr/>
            <p:nvPr/>
          </p:nvSpPr>
          <p:spPr>
            <a:xfrm flipH="1">
              <a:off x="103251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flipH="1">
              <a:off x="93980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Tree>
    <p:extLst>
      <p:ext uri="{BB962C8B-B14F-4D97-AF65-F5344CB8AC3E}">
        <p14:creationId xmlns:p14="http://schemas.microsoft.com/office/powerpoint/2010/main" val="29403228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94657" y="509223"/>
            <a:ext cx="11550316" cy="769441"/>
          </a:xfrm>
          <a:prstGeom prst="rect">
            <a:avLst/>
          </a:prstGeom>
          <a:noFill/>
        </p:spPr>
        <p:txBody>
          <a:bodyPr wrap="square" rtlCol="0">
            <a:spAutoFit/>
          </a:bodyPr>
          <a:lstStyle/>
          <a:p>
            <a:pPr algn="ctr"/>
            <a:r>
              <a:rPr lang="en-US" sz="4400" dirty="0" smtClean="0"/>
              <a:t>Economics is driving change</a:t>
            </a:r>
            <a:endParaRPr lang="en-US" sz="2400" dirty="0"/>
          </a:p>
        </p:txBody>
      </p:sp>
      <p:grpSp>
        <p:nvGrpSpPr>
          <p:cNvPr id="39" name="Group 38"/>
          <p:cNvGrpSpPr/>
          <p:nvPr/>
        </p:nvGrpSpPr>
        <p:grpSpPr>
          <a:xfrm>
            <a:off x="2611120" y="1430209"/>
            <a:ext cx="7950200" cy="4547665"/>
            <a:chOff x="2611120" y="1079467"/>
            <a:chExt cx="7950200" cy="4547665"/>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120" y="1079467"/>
              <a:ext cx="5984240" cy="4188968"/>
            </a:xfrm>
            <a:prstGeom prst="rect">
              <a:avLst/>
            </a:prstGeom>
          </p:spPr>
        </p:pic>
        <p:sp>
          <p:nvSpPr>
            <p:cNvPr id="3" name="TextBox 2"/>
            <p:cNvSpPr txBox="1"/>
            <p:nvPr/>
          </p:nvSpPr>
          <p:spPr>
            <a:xfrm>
              <a:off x="2758440" y="5257800"/>
              <a:ext cx="7802880" cy="369332"/>
            </a:xfrm>
            <a:prstGeom prst="rect">
              <a:avLst/>
            </a:prstGeom>
            <a:noFill/>
          </p:spPr>
          <p:txBody>
            <a:bodyPr wrap="square" rtlCol="0">
              <a:spAutoFit/>
            </a:bodyPr>
            <a:lstStyle/>
            <a:p>
              <a:r>
                <a:rPr lang="en-US" dirty="0" smtClean="0">
                  <a:solidFill>
                    <a:schemeClr val="accent1">
                      <a:lumMod val="75000"/>
                    </a:schemeClr>
                  </a:solidFill>
                </a:rPr>
                <a:t>ROA and ROIC on US firms 1965-2011: Deloitte Center for the Edge</a:t>
              </a:r>
              <a:endParaRPr lang="en-US" dirty="0">
                <a:solidFill>
                  <a:schemeClr val="accent1">
                    <a:lumMod val="75000"/>
                  </a:schemeClr>
                </a:solidFill>
              </a:endParaRPr>
            </a:p>
          </p:txBody>
        </p:sp>
      </p:grpSp>
      <p:sp>
        <p:nvSpPr>
          <p:cNvPr id="38" name="TextBox 37"/>
          <p:cNvSpPr txBox="1"/>
          <p:nvPr/>
        </p:nvSpPr>
        <p:spPr>
          <a:xfrm>
            <a:off x="344905" y="6071936"/>
            <a:ext cx="11550316" cy="646331"/>
          </a:xfrm>
          <a:prstGeom prst="rect">
            <a:avLst/>
          </a:prstGeom>
          <a:noFill/>
        </p:spPr>
        <p:txBody>
          <a:bodyPr wrap="square" rtlCol="0">
            <a:spAutoFit/>
          </a:bodyPr>
          <a:lstStyle/>
          <a:p>
            <a:pPr algn="ctr"/>
            <a:r>
              <a:rPr lang="en-US" sz="3600" dirty="0" smtClean="0"/>
              <a:t>For more and more firms, the question is: change or die</a:t>
            </a:r>
            <a:endParaRPr lang="en-US" dirty="0"/>
          </a:p>
        </p:txBody>
      </p:sp>
      <p:sp>
        <p:nvSpPr>
          <p:cNvPr id="7" name="TextBox 6"/>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6A580155-3645-4FD6-8B88-3D2692ADBA2E}" type="slidenum">
              <a:rPr lang="en-US" smtClean="0"/>
              <a:t>22</a:t>
            </a:fld>
            <a:endParaRPr lang="en-US" dirty="0"/>
          </a:p>
        </p:txBody>
      </p:sp>
      <p:grpSp>
        <p:nvGrpSpPr>
          <p:cNvPr id="15" name="Group 14"/>
          <p:cNvGrpSpPr/>
          <p:nvPr/>
        </p:nvGrpSpPr>
        <p:grpSpPr>
          <a:xfrm>
            <a:off x="9838266" y="73460"/>
            <a:ext cx="2188633" cy="309819"/>
            <a:chOff x="7543800" y="4861360"/>
            <a:chExt cx="3746500" cy="309819"/>
          </a:xfrm>
          <a:solidFill>
            <a:schemeClr val="bg1"/>
          </a:solidFill>
        </p:grpSpPr>
        <p:sp>
          <p:nvSpPr>
            <p:cNvPr id="16" name="Flowchart: Stored Data 15"/>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Stored Data 16"/>
            <p:cNvSpPr/>
            <p:nvPr/>
          </p:nvSpPr>
          <p:spPr>
            <a:xfrm flipH="1">
              <a:off x="8483600" y="4865009"/>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flipH="1">
              <a:off x="103251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Stored Data 18"/>
            <p:cNvSpPr/>
            <p:nvPr/>
          </p:nvSpPr>
          <p:spPr>
            <a:xfrm flipH="1">
              <a:off x="93980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Tree>
    <p:extLst>
      <p:ext uri="{BB962C8B-B14F-4D97-AF65-F5344CB8AC3E}">
        <p14:creationId xmlns:p14="http://schemas.microsoft.com/office/powerpoint/2010/main" val="9192053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7630" y="912985"/>
            <a:ext cx="10116274" cy="2862322"/>
          </a:xfrm>
          <a:prstGeom prst="rect">
            <a:avLst/>
          </a:prstGeom>
          <a:noFill/>
        </p:spPr>
        <p:txBody>
          <a:bodyPr wrap="square" rtlCol="0">
            <a:spAutoFit/>
          </a:bodyPr>
          <a:lstStyle/>
          <a:p>
            <a:r>
              <a:rPr lang="en-US" sz="3600" dirty="0" smtClean="0"/>
              <a:t>Q</a:t>
            </a:r>
            <a:r>
              <a:rPr lang="en-US" sz="3600" dirty="0"/>
              <a:t>.  </a:t>
            </a:r>
            <a:r>
              <a:rPr lang="en-US" sz="3600" dirty="0" smtClean="0"/>
              <a:t>Is traditional </a:t>
            </a:r>
            <a:r>
              <a:rPr lang="en-US" sz="3600" dirty="0"/>
              <a:t>leadership is willing to lose power moving to Agile where the power resides in the team? – </a:t>
            </a:r>
            <a:r>
              <a:rPr lang="en-US" sz="3600" dirty="0" smtClean="0">
                <a:solidFill>
                  <a:srgbClr val="FF0000"/>
                </a:solidFill>
              </a:rPr>
              <a:t>Fernando, Michael</a:t>
            </a:r>
            <a:endParaRPr lang="en-US" sz="3600" dirty="0">
              <a:solidFill>
                <a:srgbClr val="FF0000"/>
              </a:solidFill>
            </a:endParaRPr>
          </a:p>
          <a:p>
            <a:endParaRPr lang="en-US" sz="3600" dirty="0"/>
          </a:p>
          <a:p>
            <a:endParaRPr lang="en-US" sz="3600" dirty="0"/>
          </a:p>
        </p:txBody>
      </p:sp>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Questions on the Creative Economy</a:t>
            </a:r>
            <a:endParaRPr lang="en-US" sz="2400" dirty="0">
              <a:solidFill>
                <a:schemeClr val="bg1"/>
              </a:solidFill>
            </a:endParaRPr>
          </a:p>
        </p:txBody>
      </p:sp>
      <p:grpSp>
        <p:nvGrpSpPr>
          <p:cNvPr id="11" name="Group 10"/>
          <p:cNvGrpSpPr/>
          <p:nvPr/>
        </p:nvGrpSpPr>
        <p:grpSpPr>
          <a:xfrm>
            <a:off x="9838266" y="73460"/>
            <a:ext cx="2188633" cy="309819"/>
            <a:chOff x="7543800" y="4861360"/>
            <a:chExt cx="3746500" cy="309819"/>
          </a:xfrm>
          <a:solidFill>
            <a:schemeClr val="bg1"/>
          </a:solidFill>
        </p:grpSpPr>
        <p:sp>
          <p:nvSpPr>
            <p:cNvPr id="12" name="Flowchart: Stored Data 11"/>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Stored Data 12"/>
            <p:cNvSpPr/>
            <p:nvPr/>
          </p:nvSpPr>
          <p:spPr>
            <a:xfrm flipH="1">
              <a:off x="8483600" y="4865009"/>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Stored Data 13"/>
            <p:cNvSpPr/>
            <p:nvPr/>
          </p:nvSpPr>
          <p:spPr>
            <a:xfrm flipH="1">
              <a:off x="103251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Stored Data 14"/>
            <p:cNvSpPr/>
            <p:nvPr/>
          </p:nvSpPr>
          <p:spPr>
            <a:xfrm flipH="1">
              <a:off x="93980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10" name="Rounded Rectangle 9"/>
          <p:cNvSpPr/>
          <p:nvPr/>
        </p:nvSpPr>
        <p:spPr>
          <a:xfrm>
            <a:off x="561473" y="3198769"/>
            <a:ext cx="4220308" cy="36410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5322415" y="3128432"/>
            <a:ext cx="6445508" cy="37113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Isosceles Triangle 16"/>
          <p:cNvSpPr/>
          <p:nvPr/>
        </p:nvSpPr>
        <p:spPr>
          <a:xfrm rot="5400000">
            <a:off x="4207170" y="4490967"/>
            <a:ext cx="1555042" cy="392317"/>
          </a:xfrm>
          <a:prstGeom prst="triangle">
            <a:avLst/>
          </a:prstGeom>
          <a:solidFill>
            <a:srgbClr val="009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949576" y="3822489"/>
            <a:ext cx="3021846" cy="2897414"/>
            <a:chOff x="997704" y="2101961"/>
            <a:chExt cx="3021846" cy="2897414"/>
          </a:xfrm>
        </p:grpSpPr>
        <p:pic>
          <p:nvPicPr>
            <p:cNvPr id="20" name="Picture 2" descr="team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04" y="3370668"/>
              <a:ext cx="1722051" cy="13774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team Icon"/>
            <p:cNvPicPr>
              <a:picLocks noChangeAspect="1" noChangeArrowheads="1"/>
            </p:cNvPicPr>
            <p:nvPr/>
          </p:nvPicPr>
          <p:blipFill rotWithShape="1">
            <a:blip r:embed="rId2">
              <a:extLst>
                <a:ext uri="{28A0092B-C50C-407E-A947-70E740481C1C}">
                  <a14:useLocalDpi xmlns:a14="http://schemas.microsoft.com/office/drawing/2010/main" val="0"/>
                </a:ext>
              </a:extLst>
            </a:blip>
            <a:srcRect r="28993"/>
            <a:stretch/>
          </p:blipFill>
          <p:spPr bwMode="auto">
            <a:xfrm>
              <a:off x="2796777" y="3391070"/>
              <a:ext cx="1222773" cy="137747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312095" y="2223881"/>
              <a:ext cx="2377950" cy="1364445"/>
              <a:chOff x="1731062" y="2148472"/>
              <a:chExt cx="2377950" cy="1364445"/>
            </a:xfrm>
          </p:grpSpPr>
          <p:cxnSp>
            <p:nvCxnSpPr>
              <p:cNvPr id="25" name="Straight Arrow Connector 24"/>
              <p:cNvCxnSpPr/>
              <p:nvPr/>
            </p:nvCxnSpPr>
            <p:spPr>
              <a:xfrm flipV="1">
                <a:off x="1731062" y="2726803"/>
                <a:ext cx="919846" cy="7581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315479" y="2726803"/>
                <a:ext cx="468232" cy="7571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783711" y="2774067"/>
                <a:ext cx="65651" cy="6626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2879890" y="2774067"/>
                <a:ext cx="592628" cy="7099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041453" y="2774067"/>
                <a:ext cx="1067559" cy="7388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194613" y="2148472"/>
                <a:ext cx="775503" cy="461665"/>
              </a:xfrm>
              <a:prstGeom prst="rect">
                <a:avLst/>
              </a:prstGeom>
              <a:noFill/>
            </p:spPr>
            <p:txBody>
              <a:bodyPr wrap="square" rtlCol="0">
                <a:spAutoFit/>
              </a:bodyPr>
              <a:lstStyle/>
              <a:p>
                <a:r>
                  <a:rPr lang="en-US" sz="2400" b="1" dirty="0" smtClean="0"/>
                  <a:t>Boss</a:t>
                </a:r>
                <a:endParaRPr lang="en-US" b="1" dirty="0"/>
              </a:p>
            </p:txBody>
          </p:sp>
        </p:grpSp>
        <p:sp>
          <p:nvSpPr>
            <p:cNvPr id="23" name="TextBox 22"/>
            <p:cNvSpPr txBox="1"/>
            <p:nvPr/>
          </p:nvSpPr>
          <p:spPr>
            <a:xfrm>
              <a:off x="1793787" y="4537710"/>
              <a:ext cx="2026332" cy="461665"/>
            </a:xfrm>
            <a:prstGeom prst="rect">
              <a:avLst/>
            </a:prstGeom>
            <a:noFill/>
          </p:spPr>
          <p:txBody>
            <a:bodyPr wrap="square" rtlCol="0">
              <a:spAutoFit/>
            </a:bodyPr>
            <a:lstStyle/>
            <a:p>
              <a:r>
                <a:rPr lang="en-US" sz="2400" dirty="0" smtClean="0"/>
                <a:t>Individuals</a:t>
              </a:r>
              <a:endParaRPr lang="en-US" dirty="0"/>
            </a:p>
          </p:txBody>
        </p:sp>
        <p:pic>
          <p:nvPicPr>
            <p:cNvPr id="24" name="Picture 6" descr="hierarch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004" y="2101961"/>
              <a:ext cx="1148828" cy="1148828"/>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p:cNvSpPr txBox="1"/>
          <p:nvPr/>
        </p:nvSpPr>
        <p:spPr>
          <a:xfrm>
            <a:off x="1443789" y="3296650"/>
            <a:ext cx="2671011" cy="523220"/>
          </a:xfrm>
          <a:prstGeom prst="rect">
            <a:avLst/>
          </a:prstGeom>
          <a:noFill/>
        </p:spPr>
        <p:txBody>
          <a:bodyPr wrap="square" rtlCol="0">
            <a:spAutoFit/>
          </a:bodyPr>
          <a:lstStyle/>
          <a:p>
            <a:r>
              <a:rPr lang="en-US" sz="2800" dirty="0" smtClean="0">
                <a:solidFill>
                  <a:srgbClr val="009FDA"/>
                </a:solidFill>
              </a:rPr>
              <a:t>Bureaucracy</a:t>
            </a:r>
            <a:endParaRPr lang="en-US" sz="2800" dirty="0">
              <a:solidFill>
                <a:srgbClr val="009FDA"/>
              </a:solidFill>
            </a:endParaRPr>
          </a:p>
        </p:txBody>
      </p:sp>
      <p:grpSp>
        <p:nvGrpSpPr>
          <p:cNvPr id="32" name="Group 31"/>
          <p:cNvGrpSpPr/>
          <p:nvPr/>
        </p:nvGrpSpPr>
        <p:grpSpPr>
          <a:xfrm>
            <a:off x="5366628" y="3254790"/>
            <a:ext cx="6542860" cy="3520904"/>
            <a:chOff x="5366628" y="2051629"/>
            <a:chExt cx="6542860" cy="3520904"/>
          </a:xfrm>
        </p:grpSpPr>
        <p:grpSp>
          <p:nvGrpSpPr>
            <p:cNvPr id="33" name="Group 32"/>
            <p:cNvGrpSpPr/>
            <p:nvPr/>
          </p:nvGrpSpPr>
          <p:grpSpPr>
            <a:xfrm>
              <a:off x="5430252" y="3425600"/>
              <a:ext cx="6479236" cy="2146933"/>
              <a:chOff x="2061063" y="1071425"/>
              <a:chExt cx="8294549" cy="2146933"/>
            </a:xfrm>
          </p:grpSpPr>
          <p:grpSp>
            <p:nvGrpSpPr>
              <p:cNvPr id="37" name="Group 36"/>
              <p:cNvGrpSpPr/>
              <p:nvPr/>
            </p:nvGrpSpPr>
            <p:grpSpPr>
              <a:xfrm>
                <a:off x="2061063" y="1071425"/>
                <a:ext cx="8294549" cy="1835423"/>
                <a:chOff x="2061063" y="1071425"/>
                <a:chExt cx="8294549" cy="1835423"/>
              </a:xfrm>
            </p:grpSpPr>
            <p:sp>
              <p:nvSpPr>
                <p:cNvPr id="39" name="Arc 38"/>
                <p:cNvSpPr/>
                <p:nvPr/>
              </p:nvSpPr>
              <p:spPr>
                <a:xfrm>
                  <a:off x="2951443" y="1803346"/>
                  <a:ext cx="5787188" cy="589800"/>
                </a:xfrm>
                <a:prstGeom prst="arc">
                  <a:avLst>
                    <a:gd name="adj1" fmla="val 10864410"/>
                    <a:gd name="adj2" fmla="val 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40" name="Donut 39"/>
                <p:cNvSpPr/>
                <p:nvPr/>
              </p:nvSpPr>
              <p:spPr>
                <a:xfrm>
                  <a:off x="5127070" y="1071425"/>
                  <a:ext cx="601579" cy="1287379"/>
                </a:xfrm>
                <a:prstGeom prst="don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41" name="TextBox 40"/>
                <p:cNvSpPr txBox="1"/>
                <p:nvPr/>
              </p:nvSpPr>
              <p:spPr>
                <a:xfrm>
                  <a:off x="4324463" y="2322073"/>
                  <a:ext cx="3592620" cy="584775"/>
                </a:xfrm>
                <a:prstGeom prst="rect">
                  <a:avLst/>
                </a:prstGeom>
                <a:noFill/>
              </p:spPr>
              <p:txBody>
                <a:bodyPr wrap="square" rtlCol="0">
                  <a:spAutoFit/>
                </a:bodyPr>
                <a:lstStyle/>
                <a:p>
                  <a:r>
                    <a:rPr lang="en-US" sz="3200" dirty="0" smtClean="0"/>
                    <a:t>Product owner</a:t>
                  </a:r>
                  <a:endParaRPr lang="en-US" sz="3200" dirty="0"/>
                </a:p>
              </p:txBody>
            </p:sp>
            <p:sp>
              <p:nvSpPr>
                <p:cNvPr id="42" name="TextBox 41"/>
                <p:cNvSpPr txBox="1"/>
                <p:nvPr/>
              </p:nvSpPr>
              <p:spPr>
                <a:xfrm>
                  <a:off x="2061063" y="1345344"/>
                  <a:ext cx="2436479" cy="584775"/>
                </a:xfrm>
                <a:prstGeom prst="rect">
                  <a:avLst/>
                </a:prstGeom>
                <a:noFill/>
              </p:spPr>
              <p:txBody>
                <a:bodyPr wrap="square" rtlCol="0">
                  <a:spAutoFit/>
                </a:bodyPr>
                <a:lstStyle/>
                <a:p>
                  <a:r>
                    <a:rPr lang="en-US" sz="3200" dirty="0" smtClean="0"/>
                    <a:t>Team`</a:t>
                  </a:r>
                  <a:endParaRPr lang="en-US" sz="3200" dirty="0"/>
                </a:p>
              </p:txBody>
            </p:sp>
            <p:sp>
              <p:nvSpPr>
                <p:cNvPr id="43" name="TextBox 42"/>
                <p:cNvSpPr txBox="1"/>
                <p:nvPr/>
              </p:nvSpPr>
              <p:spPr>
                <a:xfrm>
                  <a:off x="7973359" y="1365611"/>
                  <a:ext cx="2382253" cy="584775"/>
                </a:xfrm>
                <a:prstGeom prst="rect">
                  <a:avLst/>
                </a:prstGeom>
                <a:noFill/>
              </p:spPr>
              <p:txBody>
                <a:bodyPr wrap="square" rtlCol="0">
                  <a:spAutoFit/>
                </a:bodyPr>
                <a:lstStyle/>
                <a:p>
                  <a:r>
                    <a:rPr lang="en-US" sz="3200" dirty="0" smtClean="0"/>
                    <a:t>Customer</a:t>
                  </a:r>
                  <a:endParaRPr lang="en-US" sz="3200" dirty="0"/>
                </a:p>
              </p:txBody>
            </p:sp>
          </p:grpSp>
          <p:sp>
            <p:nvSpPr>
              <p:cNvPr id="38" name="Arc 37"/>
              <p:cNvSpPr/>
              <p:nvPr/>
            </p:nvSpPr>
            <p:spPr>
              <a:xfrm flipH="1" flipV="1">
                <a:off x="2971788" y="1497842"/>
                <a:ext cx="5787189" cy="1720516"/>
              </a:xfrm>
              <a:prstGeom prst="arc">
                <a:avLst>
                  <a:gd name="adj1" fmla="val 11452554"/>
                  <a:gd name="adj2" fmla="val 20995035"/>
                </a:avLst>
              </a:prstGeom>
              <a:ln w="571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pic>
          <p:nvPicPr>
            <p:cNvPr id="34" name="Picture 8" descr="team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6628" y="4266695"/>
              <a:ext cx="8001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User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5280" y="4224725"/>
              <a:ext cx="800100" cy="8001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6959659" y="2051629"/>
              <a:ext cx="2671011" cy="523220"/>
            </a:xfrm>
            <a:prstGeom prst="rect">
              <a:avLst/>
            </a:prstGeom>
            <a:noFill/>
          </p:spPr>
          <p:txBody>
            <a:bodyPr wrap="square" rtlCol="0">
              <a:spAutoFit/>
            </a:bodyPr>
            <a:lstStyle/>
            <a:p>
              <a:r>
                <a:rPr lang="en-US" sz="2800" dirty="0" smtClean="0">
                  <a:solidFill>
                    <a:srgbClr val="009FDA"/>
                  </a:solidFill>
                </a:rPr>
                <a:t>Agile/Scrum</a:t>
              </a:r>
              <a:endParaRPr lang="en-US" sz="2800" dirty="0">
                <a:solidFill>
                  <a:srgbClr val="009FDA"/>
                </a:solidFill>
              </a:endParaRPr>
            </a:p>
          </p:txBody>
        </p: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07818" y="5401836"/>
            <a:ext cx="896486" cy="969174"/>
          </a:xfrm>
          <a:prstGeom prst="rect">
            <a:avLst/>
          </a:prstGeom>
        </p:spPr>
      </p:pic>
      <p:pic>
        <p:nvPicPr>
          <p:cNvPr id="45" name="Picture 44"/>
          <p:cNvPicPr>
            <a:picLocks noChangeAspect="1"/>
          </p:cNvPicPr>
          <p:nvPr/>
        </p:nvPicPr>
        <p:blipFill rotWithShape="1">
          <a:blip r:embed="rId7" cstate="print">
            <a:extLst>
              <a:ext uri="{28A0092B-C50C-407E-A947-70E740481C1C}">
                <a14:useLocalDpi xmlns:a14="http://schemas.microsoft.com/office/drawing/2010/main" val="0"/>
              </a:ext>
            </a:extLst>
          </a:blip>
          <a:srcRect l="4502" t="11389" r="4758" b="11389"/>
          <a:stretch/>
        </p:blipFill>
        <p:spPr>
          <a:xfrm>
            <a:off x="5406005" y="5525607"/>
            <a:ext cx="1218559" cy="691346"/>
          </a:xfrm>
          <a:prstGeom prst="rect">
            <a:avLst/>
          </a:prstGeom>
        </p:spPr>
      </p:pic>
    </p:spTree>
    <p:extLst>
      <p:ext uri="{BB962C8B-B14F-4D97-AF65-F5344CB8AC3E}">
        <p14:creationId xmlns:p14="http://schemas.microsoft.com/office/powerpoint/2010/main" val="15494816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94657" y="902762"/>
            <a:ext cx="11550316" cy="3170099"/>
          </a:xfrm>
          <a:prstGeom prst="rect">
            <a:avLst/>
          </a:prstGeom>
          <a:noFill/>
        </p:spPr>
        <p:txBody>
          <a:bodyPr wrap="square" rtlCol="0">
            <a:spAutoFit/>
          </a:bodyPr>
          <a:lstStyle/>
          <a:p>
            <a:r>
              <a:rPr lang="en-US" sz="4000" dirty="0"/>
              <a:t>Q. </a:t>
            </a:r>
            <a:r>
              <a:rPr lang="en-US" sz="4000" dirty="0" smtClean="0"/>
              <a:t>Have the </a:t>
            </a:r>
            <a:r>
              <a:rPr lang="en-US" sz="4000" dirty="0"/>
              <a:t>firms </a:t>
            </a:r>
            <a:r>
              <a:rPr lang="en-US" sz="4000" dirty="0" smtClean="0"/>
              <a:t>you sometimes cite as exemplars like </a:t>
            </a:r>
            <a:r>
              <a:rPr lang="en-US" sz="4000" dirty="0"/>
              <a:t>Apple, </a:t>
            </a:r>
            <a:r>
              <a:rPr lang="en-US" sz="4000" dirty="0" smtClean="0"/>
              <a:t>Amazon, Google or Salesforce really made the transition? </a:t>
            </a:r>
          </a:p>
          <a:p>
            <a:endParaRPr lang="en-US" sz="4000" dirty="0" smtClean="0"/>
          </a:p>
          <a:p>
            <a:r>
              <a:rPr lang="en-US" sz="4000" dirty="0" smtClean="0"/>
              <a:t>   Aren’t they just </a:t>
            </a:r>
            <a:r>
              <a:rPr lang="en-US" sz="4000" dirty="0"/>
              <a:t>as bureaucratic as </a:t>
            </a:r>
            <a:r>
              <a:rPr lang="en-US" sz="4000" dirty="0" smtClean="0"/>
              <a:t>the old dinosaurs?</a:t>
            </a:r>
            <a:endParaRPr lang="en-US" sz="4000" dirty="0"/>
          </a:p>
        </p:txBody>
      </p:sp>
      <p:sp>
        <p:nvSpPr>
          <p:cNvPr id="7" name="TextBox 6"/>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6A580155-3645-4FD6-8B88-3D2692ADBA2E}" type="slidenum">
              <a:rPr lang="en-US" smtClean="0"/>
              <a:t>24</a:t>
            </a:fld>
            <a:endParaRPr lang="en-US" dirty="0"/>
          </a:p>
        </p:txBody>
      </p:sp>
      <p:pic>
        <p:nvPicPr>
          <p:cNvPr id="2050" name="Picture 2" descr="Apple logo blac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7" y="4988916"/>
            <a:ext cx="1190625" cy="14585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 Google 2013 Official.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801" y="5343444"/>
            <a:ext cx="20955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FDC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6654" y="4780557"/>
            <a:ext cx="23812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mazon.com-Logo.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031" y="5480049"/>
            <a:ext cx="2381250" cy="47625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9838266" y="73460"/>
            <a:ext cx="2188633" cy="309819"/>
            <a:chOff x="7543800" y="4861360"/>
            <a:chExt cx="3746500" cy="309819"/>
          </a:xfrm>
          <a:solidFill>
            <a:schemeClr val="bg1"/>
          </a:solidFill>
        </p:grpSpPr>
        <p:sp>
          <p:nvSpPr>
            <p:cNvPr id="16" name="Flowchart: Stored Data 15"/>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Stored Data 16"/>
            <p:cNvSpPr/>
            <p:nvPr/>
          </p:nvSpPr>
          <p:spPr>
            <a:xfrm flipH="1">
              <a:off x="8483600" y="4865009"/>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flipH="1">
              <a:off x="103251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Stored Data 18"/>
            <p:cNvSpPr/>
            <p:nvPr/>
          </p:nvSpPr>
          <p:spPr>
            <a:xfrm flipH="1">
              <a:off x="93980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Tree>
    <p:extLst>
      <p:ext uri="{BB962C8B-B14F-4D97-AF65-F5344CB8AC3E}">
        <p14:creationId xmlns:p14="http://schemas.microsoft.com/office/powerpoint/2010/main" val="32193254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94657" y="902762"/>
            <a:ext cx="11550316" cy="1323439"/>
          </a:xfrm>
          <a:prstGeom prst="rect">
            <a:avLst/>
          </a:prstGeom>
          <a:noFill/>
        </p:spPr>
        <p:txBody>
          <a:bodyPr wrap="square" rtlCol="0">
            <a:spAutoFit/>
          </a:bodyPr>
          <a:lstStyle/>
          <a:p>
            <a:r>
              <a:rPr lang="en-US" sz="4000" dirty="0"/>
              <a:t>Q. </a:t>
            </a:r>
            <a:r>
              <a:rPr lang="en-US" sz="4000" dirty="0" smtClean="0"/>
              <a:t>Is W.L</a:t>
            </a:r>
            <a:r>
              <a:rPr lang="en-US" sz="4000" dirty="0"/>
              <a:t>. </a:t>
            </a:r>
            <a:r>
              <a:rPr lang="en-US" sz="4000" dirty="0" smtClean="0"/>
              <a:t>Gore &amp; Associates an </a:t>
            </a:r>
            <a:r>
              <a:rPr lang="en-US" sz="4000" dirty="0"/>
              <a:t>example of a firm that has made the journey to the Creative </a:t>
            </a:r>
            <a:r>
              <a:rPr lang="en-US" sz="4000" dirty="0" smtClean="0"/>
              <a:t>Economy?</a:t>
            </a:r>
            <a:endParaRPr lang="en-US" sz="4000" dirty="0"/>
          </a:p>
        </p:txBody>
      </p:sp>
      <p:sp>
        <p:nvSpPr>
          <p:cNvPr id="7" name="TextBox 6"/>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6A580155-3645-4FD6-8B88-3D2692ADBA2E}" type="slidenum">
              <a:rPr lang="en-US" smtClean="0"/>
              <a:t>25</a:t>
            </a:fld>
            <a:endParaRPr lang="en-US" dirty="0"/>
          </a:p>
        </p:txBody>
      </p:sp>
      <p:pic>
        <p:nvPicPr>
          <p:cNvPr id="1026" name="Picture 2" descr="W. L. Gore and Associ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417" y="3041901"/>
            <a:ext cx="5782183" cy="36795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9838266" y="73460"/>
            <a:ext cx="2188633" cy="309819"/>
            <a:chOff x="7543800" y="4861360"/>
            <a:chExt cx="3746500" cy="309819"/>
          </a:xfrm>
          <a:solidFill>
            <a:schemeClr val="bg1"/>
          </a:solidFill>
        </p:grpSpPr>
        <p:sp>
          <p:nvSpPr>
            <p:cNvPr id="15" name="Flowchart: Stored Data 14"/>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Stored Data 15"/>
            <p:cNvSpPr/>
            <p:nvPr/>
          </p:nvSpPr>
          <p:spPr>
            <a:xfrm flipH="1">
              <a:off x="8483600" y="4865009"/>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Stored Data 16"/>
            <p:cNvSpPr/>
            <p:nvPr/>
          </p:nvSpPr>
          <p:spPr>
            <a:xfrm flipH="1">
              <a:off x="103251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flipH="1">
              <a:off x="93980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Tree>
    <p:extLst>
      <p:ext uri="{BB962C8B-B14F-4D97-AF65-F5344CB8AC3E}">
        <p14:creationId xmlns:p14="http://schemas.microsoft.com/office/powerpoint/2010/main" val="40287426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94657" y="902762"/>
            <a:ext cx="11550316" cy="707886"/>
          </a:xfrm>
          <a:prstGeom prst="rect">
            <a:avLst/>
          </a:prstGeom>
          <a:noFill/>
        </p:spPr>
        <p:txBody>
          <a:bodyPr wrap="square" rtlCol="0">
            <a:spAutoFit/>
          </a:bodyPr>
          <a:lstStyle/>
          <a:p>
            <a:r>
              <a:rPr lang="en-US" sz="4000" b="1" dirty="0"/>
              <a:t>Q. </a:t>
            </a:r>
            <a:r>
              <a:rPr lang="en-US" sz="4000" b="1" dirty="0" smtClean="0"/>
              <a:t>Does this have anything to do about “scaling”? </a:t>
            </a:r>
          </a:p>
        </p:txBody>
      </p:sp>
      <p:sp>
        <p:nvSpPr>
          <p:cNvPr id="7" name="TextBox 6"/>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 Scaling…</a:t>
            </a:r>
            <a:endParaRPr lang="en-US" sz="2400" dirty="0">
              <a:solidFill>
                <a:schemeClr val="bg1"/>
              </a:solidFill>
            </a:endParaRPr>
          </a:p>
        </p:txBody>
      </p:sp>
      <p:grpSp>
        <p:nvGrpSpPr>
          <p:cNvPr id="8" name="Group 7"/>
          <p:cNvGrpSpPr/>
          <p:nvPr/>
        </p:nvGrpSpPr>
        <p:grpSpPr>
          <a:xfrm>
            <a:off x="9838266" y="73460"/>
            <a:ext cx="2188633" cy="309819"/>
            <a:chOff x="7543800" y="4861360"/>
            <a:chExt cx="3746500" cy="309819"/>
          </a:xfrm>
        </p:grpSpPr>
        <p:sp>
          <p:nvSpPr>
            <p:cNvPr id="9" name="Flowchart: Stored Data 8"/>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Stored Data 9"/>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tored Data 10"/>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tored Data 11"/>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4" name="Slide Number Placeholder 3"/>
          <p:cNvSpPr>
            <a:spLocks noGrp="1"/>
          </p:cNvSpPr>
          <p:nvPr>
            <p:ph type="sldNum" sz="quarter" idx="12"/>
          </p:nvPr>
        </p:nvSpPr>
        <p:spPr/>
        <p:txBody>
          <a:bodyPr/>
          <a:lstStyle/>
          <a:p>
            <a:fld id="{6A580155-3645-4FD6-8B88-3D2692ADBA2E}" type="slidenum">
              <a:rPr lang="en-US" smtClean="0"/>
              <a:t>26</a:t>
            </a:fld>
            <a:endParaRPr lang="en-US"/>
          </a:p>
        </p:txBody>
      </p:sp>
      <p:graphicFrame>
        <p:nvGraphicFramePr>
          <p:cNvPr id="2" name="Diagram 1"/>
          <p:cNvGraphicFramePr/>
          <p:nvPr>
            <p:extLst>
              <p:ext uri="{D42A27DB-BD31-4B8C-83A1-F6EECF244321}">
                <p14:modId xmlns:p14="http://schemas.microsoft.com/office/powerpoint/2010/main" val="2559995681"/>
              </p:ext>
            </p:extLst>
          </p:nvPr>
        </p:nvGraphicFramePr>
        <p:xfrm>
          <a:off x="2471386" y="1610648"/>
          <a:ext cx="6328229" cy="4999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9282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 Scaling…</a:t>
            </a:r>
            <a:endParaRPr lang="en-US" sz="2400" dirty="0">
              <a:solidFill>
                <a:schemeClr val="bg1"/>
              </a:solidFill>
            </a:endParaRPr>
          </a:p>
        </p:txBody>
      </p:sp>
      <p:grpSp>
        <p:nvGrpSpPr>
          <p:cNvPr id="8" name="Group 7"/>
          <p:cNvGrpSpPr/>
          <p:nvPr/>
        </p:nvGrpSpPr>
        <p:grpSpPr>
          <a:xfrm>
            <a:off x="9838266" y="73460"/>
            <a:ext cx="2188633" cy="309819"/>
            <a:chOff x="7543800" y="4861360"/>
            <a:chExt cx="3746500" cy="309819"/>
          </a:xfrm>
        </p:grpSpPr>
        <p:sp>
          <p:nvSpPr>
            <p:cNvPr id="9" name="Flowchart: Stored Data 8"/>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Stored Data 9"/>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tored Data 10"/>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tored Data 11"/>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4" name="Slide Number Placeholder 3"/>
          <p:cNvSpPr>
            <a:spLocks noGrp="1"/>
          </p:cNvSpPr>
          <p:nvPr>
            <p:ph type="sldNum" sz="quarter" idx="12"/>
          </p:nvPr>
        </p:nvSpPr>
        <p:spPr/>
        <p:txBody>
          <a:bodyPr/>
          <a:lstStyle/>
          <a:p>
            <a:fld id="{6A580155-3645-4FD6-8B88-3D2692ADBA2E}" type="slidenum">
              <a:rPr lang="en-US" smtClean="0"/>
              <a:t>27</a:t>
            </a:fld>
            <a:endParaRPr lang="en-US"/>
          </a:p>
        </p:txBody>
      </p:sp>
      <p:graphicFrame>
        <p:nvGraphicFramePr>
          <p:cNvPr id="2" name="Diagram 1"/>
          <p:cNvGraphicFramePr/>
          <p:nvPr>
            <p:extLst>
              <p:ext uri="{D42A27DB-BD31-4B8C-83A1-F6EECF244321}">
                <p14:modId xmlns:p14="http://schemas.microsoft.com/office/powerpoint/2010/main" val="4248859925"/>
              </p:ext>
            </p:extLst>
          </p:nvPr>
        </p:nvGraphicFramePr>
        <p:xfrm>
          <a:off x="-1067459" y="1080654"/>
          <a:ext cx="8128000" cy="4820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p:cNvGraphicFramePr/>
          <p:nvPr>
            <p:extLst>
              <p:ext uri="{D42A27DB-BD31-4B8C-83A1-F6EECF244321}">
                <p14:modId xmlns:p14="http://schemas.microsoft.com/office/powerpoint/2010/main" val="15151947"/>
              </p:ext>
            </p:extLst>
          </p:nvPr>
        </p:nvGraphicFramePr>
        <p:xfrm>
          <a:off x="4290026" y="1156167"/>
          <a:ext cx="8128000" cy="48201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p:cNvSpPr txBox="1"/>
          <p:nvPr/>
        </p:nvSpPr>
        <p:spPr>
          <a:xfrm>
            <a:off x="2113808" y="665019"/>
            <a:ext cx="1929952" cy="369332"/>
          </a:xfrm>
          <a:prstGeom prst="rect">
            <a:avLst/>
          </a:prstGeom>
          <a:noFill/>
        </p:spPr>
        <p:txBody>
          <a:bodyPr wrap="none" rtlCol="0">
            <a:spAutoFit/>
          </a:bodyPr>
          <a:lstStyle/>
          <a:p>
            <a:r>
              <a:rPr lang="en-US" b="1" dirty="0" smtClean="0"/>
              <a:t>At the TEAM Level</a:t>
            </a:r>
            <a:endParaRPr lang="en-US" b="1" dirty="0"/>
          </a:p>
        </p:txBody>
      </p:sp>
      <p:sp>
        <p:nvSpPr>
          <p:cNvPr id="15" name="TextBox 14"/>
          <p:cNvSpPr txBox="1"/>
          <p:nvPr/>
        </p:nvSpPr>
        <p:spPr>
          <a:xfrm>
            <a:off x="7265720" y="683431"/>
            <a:ext cx="2521075" cy="369332"/>
          </a:xfrm>
          <a:prstGeom prst="rect">
            <a:avLst/>
          </a:prstGeom>
          <a:noFill/>
        </p:spPr>
        <p:txBody>
          <a:bodyPr wrap="none" rtlCol="0">
            <a:spAutoFit/>
          </a:bodyPr>
          <a:lstStyle/>
          <a:p>
            <a:r>
              <a:rPr lang="en-US" b="1" dirty="0" smtClean="0"/>
              <a:t>At the ENTERPRISE Level</a:t>
            </a:r>
            <a:endParaRPr lang="en-US" b="1" dirty="0"/>
          </a:p>
        </p:txBody>
      </p:sp>
    </p:spTree>
    <p:extLst>
      <p:ext uri="{BB962C8B-B14F-4D97-AF65-F5344CB8AC3E}">
        <p14:creationId xmlns:p14="http://schemas.microsoft.com/office/powerpoint/2010/main" val="12328289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749300" y="5499100"/>
            <a:ext cx="6468267" cy="984105"/>
            <a:chOff x="1087699" y="4579974"/>
            <a:chExt cx="9020858" cy="1623831"/>
          </a:xfrm>
        </p:grpSpPr>
        <p:grpSp>
          <p:nvGrpSpPr>
            <p:cNvPr id="4" name="Group 3"/>
            <p:cNvGrpSpPr/>
            <p:nvPr/>
          </p:nvGrpSpPr>
          <p:grpSpPr>
            <a:xfrm>
              <a:off x="1087699" y="4579974"/>
              <a:ext cx="2823258" cy="1585731"/>
              <a:chOff x="1494099" y="2060294"/>
              <a:chExt cx="2823258" cy="1585731"/>
            </a:xfrm>
          </p:grpSpPr>
          <p:sp>
            <p:nvSpPr>
              <p:cNvPr id="5" name="Rectangle 4"/>
              <p:cNvSpPr/>
              <p:nvPr/>
            </p:nvSpPr>
            <p:spPr>
              <a:xfrm>
                <a:off x="2372810" y="2060294"/>
                <a:ext cx="821803" cy="5903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 name="Oval 5"/>
              <p:cNvSpPr/>
              <p:nvPr/>
            </p:nvSpPr>
            <p:spPr>
              <a:xfrm>
                <a:off x="1494099"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 name="Oval 6"/>
              <p:cNvSpPr/>
              <p:nvPr/>
            </p:nvSpPr>
            <p:spPr>
              <a:xfrm>
                <a:off x="2052577"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 name="Oval 7"/>
              <p:cNvSpPr/>
              <p:nvPr/>
            </p:nvSpPr>
            <p:spPr>
              <a:xfrm>
                <a:off x="2642884" y="3379807"/>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 name="Oval 8"/>
              <p:cNvSpPr/>
              <p:nvPr/>
            </p:nvSpPr>
            <p:spPr>
              <a:xfrm>
                <a:off x="3194613"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0" name="Oval 9"/>
              <p:cNvSpPr/>
              <p:nvPr/>
            </p:nvSpPr>
            <p:spPr>
              <a:xfrm>
                <a:off x="3970116"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11" name="Straight Arrow Connector 10"/>
              <p:cNvCxnSpPr>
                <a:stCxn id="6" idx="0"/>
                <a:endCxn id="5" idx="2"/>
              </p:cNvCxnSpPr>
              <p:nvPr/>
            </p:nvCxnSpPr>
            <p:spPr>
              <a:xfrm flipV="1">
                <a:off x="1667720" y="2650603"/>
                <a:ext cx="1115992" cy="7195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08355" y="2726803"/>
                <a:ext cx="575356" cy="6819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783711" y="2774066"/>
                <a:ext cx="59320" cy="6375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a:endCxn id="5" idx="2"/>
              </p:cNvCxnSpPr>
              <p:nvPr/>
            </p:nvCxnSpPr>
            <p:spPr>
              <a:xfrm flipH="1" flipV="1">
                <a:off x="2783712" y="2650603"/>
                <a:ext cx="584522"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0"/>
                <a:endCxn id="5" idx="2"/>
              </p:cNvCxnSpPr>
              <p:nvPr/>
            </p:nvCxnSpPr>
            <p:spPr>
              <a:xfrm flipH="1" flipV="1">
                <a:off x="2783712" y="2650603"/>
                <a:ext cx="1360025"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33508" y="2181826"/>
                <a:ext cx="775504" cy="507850"/>
              </a:xfrm>
              <a:prstGeom prst="rect">
                <a:avLst/>
              </a:prstGeom>
              <a:noFill/>
            </p:spPr>
            <p:txBody>
              <a:bodyPr wrap="square" rtlCol="0">
                <a:spAutoFit/>
              </a:bodyPr>
              <a:lstStyle/>
              <a:p>
                <a:r>
                  <a:rPr lang="en-US" sz="1400" dirty="0" smtClean="0"/>
                  <a:t>Boss</a:t>
                </a:r>
                <a:endParaRPr lang="en-US" sz="1100" dirty="0"/>
              </a:p>
            </p:txBody>
          </p:sp>
        </p:grpSp>
        <p:grpSp>
          <p:nvGrpSpPr>
            <p:cNvPr id="17" name="Group 16"/>
            <p:cNvGrpSpPr/>
            <p:nvPr/>
          </p:nvGrpSpPr>
          <p:grpSpPr>
            <a:xfrm>
              <a:off x="4300799" y="4592674"/>
              <a:ext cx="2823258" cy="1585731"/>
              <a:chOff x="1494099" y="2060294"/>
              <a:chExt cx="2823258" cy="1585731"/>
            </a:xfrm>
          </p:grpSpPr>
          <p:sp>
            <p:nvSpPr>
              <p:cNvPr id="18" name="Rectangle 17"/>
              <p:cNvSpPr/>
              <p:nvPr/>
            </p:nvSpPr>
            <p:spPr>
              <a:xfrm>
                <a:off x="2372810" y="2060294"/>
                <a:ext cx="821803" cy="5903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9" name="Oval 18"/>
              <p:cNvSpPr/>
              <p:nvPr/>
            </p:nvSpPr>
            <p:spPr>
              <a:xfrm>
                <a:off x="1494099"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0" name="Oval 19"/>
              <p:cNvSpPr/>
              <p:nvPr/>
            </p:nvSpPr>
            <p:spPr>
              <a:xfrm>
                <a:off x="2052577"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1" name="Oval 20"/>
              <p:cNvSpPr/>
              <p:nvPr/>
            </p:nvSpPr>
            <p:spPr>
              <a:xfrm>
                <a:off x="2642884" y="3379807"/>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2" name="Oval 21"/>
              <p:cNvSpPr/>
              <p:nvPr/>
            </p:nvSpPr>
            <p:spPr>
              <a:xfrm>
                <a:off x="3194613"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3" name="Oval 22"/>
              <p:cNvSpPr/>
              <p:nvPr/>
            </p:nvSpPr>
            <p:spPr>
              <a:xfrm>
                <a:off x="3970116"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24" name="Straight Arrow Connector 23"/>
              <p:cNvCxnSpPr>
                <a:stCxn id="19" idx="0"/>
                <a:endCxn id="18" idx="2"/>
              </p:cNvCxnSpPr>
              <p:nvPr/>
            </p:nvCxnSpPr>
            <p:spPr>
              <a:xfrm flipV="1">
                <a:off x="1667720" y="2650603"/>
                <a:ext cx="1115992" cy="7195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208355" y="2726803"/>
                <a:ext cx="575356" cy="6819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783711" y="2774066"/>
                <a:ext cx="59320" cy="6375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0"/>
                <a:endCxn id="18" idx="2"/>
              </p:cNvCxnSpPr>
              <p:nvPr/>
            </p:nvCxnSpPr>
            <p:spPr>
              <a:xfrm flipH="1" flipV="1">
                <a:off x="2783712" y="2650603"/>
                <a:ext cx="584522"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3" idx="0"/>
                <a:endCxn id="18" idx="2"/>
              </p:cNvCxnSpPr>
              <p:nvPr/>
            </p:nvCxnSpPr>
            <p:spPr>
              <a:xfrm flipH="1" flipV="1">
                <a:off x="2783712" y="2650603"/>
                <a:ext cx="1360025"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33508" y="2181826"/>
                <a:ext cx="775504" cy="507850"/>
              </a:xfrm>
              <a:prstGeom prst="rect">
                <a:avLst/>
              </a:prstGeom>
              <a:noFill/>
            </p:spPr>
            <p:txBody>
              <a:bodyPr wrap="square" rtlCol="0">
                <a:spAutoFit/>
              </a:bodyPr>
              <a:lstStyle/>
              <a:p>
                <a:r>
                  <a:rPr lang="en-US" sz="1400" dirty="0" smtClean="0"/>
                  <a:t>Boss</a:t>
                </a:r>
                <a:endParaRPr lang="en-US" sz="1100" dirty="0"/>
              </a:p>
            </p:txBody>
          </p:sp>
        </p:grpSp>
        <p:grpSp>
          <p:nvGrpSpPr>
            <p:cNvPr id="30" name="Group 29"/>
            <p:cNvGrpSpPr/>
            <p:nvPr/>
          </p:nvGrpSpPr>
          <p:grpSpPr>
            <a:xfrm>
              <a:off x="7285299" y="4618074"/>
              <a:ext cx="2823258" cy="1585731"/>
              <a:chOff x="1494099" y="2060294"/>
              <a:chExt cx="2823258" cy="1585731"/>
            </a:xfrm>
          </p:grpSpPr>
          <p:sp>
            <p:nvSpPr>
              <p:cNvPr id="31" name="Rectangle 30"/>
              <p:cNvSpPr/>
              <p:nvPr/>
            </p:nvSpPr>
            <p:spPr>
              <a:xfrm>
                <a:off x="2372810" y="2060294"/>
                <a:ext cx="821803" cy="5903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2" name="Oval 31"/>
              <p:cNvSpPr/>
              <p:nvPr/>
            </p:nvSpPr>
            <p:spPr>
              <a:xfrm>
                <a:off x="1494099"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Oval 32"/>
              <p:cNvSpPr/>
              <p:nvPr/>
            </p:nvSpPr>
            <p:spPr>
              <a:xfrm>
                <a:off x="2052577" y="3370162"/>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4" name="Oval 33"/>
              <p:cNvSpPr/>
              <p:nvPr/>
            </p:nvSpPr>
            <p:spPr>
              <a:xfrm>
                <a:off x="2642884" y="3379807"/>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5" name="Oval 34"/>
              <p:cNvSpPr/>
              <p:nvPr/>
            </p:nvSpPr>
            <p:spPr>
              <a:xfrm>
                <a:off x="3194613"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6" name="Oval 35"/>
              <p:cNvSpPr/>
              <p:nvPr/>
            </p:nvSpPr>
            <p:spPr>
              <a:xfrm>
                <a:off x="3970116" y="3360516"/>
                <a:ext cx="347241" cy="2662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37" name="Straight Arrow Connector 36"/>
              <p:cNvCxnSpPr>
                <a:stCxn id="32" idx="0"/>
                <a:endCxn id="31" idx="2"/>
              </p:cNvCxnSpPr>
              <p:nvPr/>
            </p:nvCxnSpPr>
            <p:spPr>
              <a:xfrm flipV="1">
                <a:off x="1667720" y="2650603"/>
                <a:ext cx="1115992" cy="7195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208355" y="2726803"/>
                <a:ext cx="575356" cy="6819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2783711" y="2774066"/>
                <a:ext cx="59320" cy="6375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5" idx="0"/>
                <a:endCxn id="31" idx="2"/>
              </p:cNvCxnSpPr>
              <p:nvPr/>
            </p:nvCxnSpPr>
            <p:spPr>
              <a:xfrm flipH="1" flipV="1">
                <a:off x="2783712" y="2650603"/>
                <a:ext cx="584522"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6" idx="0"/>
                <a:endCxn id="31" idx="2"/>
              </p:cNvCxnSpPr>
              <p:nvPr/>
            </p:nvCxnSpPr>
            <p:spPr>
              <a:xfrm flipH="1" flipV="1">
                <a:off x="2783712" y="2650603"/>
                <a:ext cx="1360025" cy="709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33508" y="2181826"/>
                <a:ext cx="775504" cy="507850"/>
              </a:xfrm>
              <a:prstGeom prst="rect">
                <a:avLst/>
              </a:prstGeom>
              <a:noFill/>
            </p:spPr>
            <p:txBody>
              <a:bodyPr wrap="square" rtlCol="0">
                <a:spAutoFit/>
              </a:bodyPr>
              <a:lstStyle/>
              <a:p>
                <a:r>
                  <a:rPr lang="en-US" sz="1400" dirty="0" smtClean="0"/>
                  <a:t>Boss</a:t>
                </a:r>
                <a:endParaRPr lang="en-US" sz="1100" dirty="0"/>
              </a:p>
            </p:txBody>
          </p:sp>
        </p:grpSp>
      </p:grpSp>
      <p:sp>
        <p:nvSpPr>
          <p:cNvPr id="100" name="Rectangle 99"/>
          <p:cNvSpPr/>
          <p:nvPr/>
        </p:nvSpPr>
        <p:spPr>
          <a:xfrm>
            <a:off x="3558778" y="4133082"/>
            <a:ext cx="589261" cy="3577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106" name="Straight Arrow Connector 105"/>
          <p:cNvCxnSpPr>
            <a:stCxn id="5" idx="0"/>
            <a:endCxn id="100" idx="2"/>
          </p:cNvCxnSpPr>
          <p:nvPr/>
        </p:nvCxnSpPr>
        <p:spPr>
          <a:xfrm flipV="1">
            <a:off x="1673997" y="4490832"/>
            <a:ext cx="2179412" cy="10082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8" idx="0"/>
          </p:cNvCxnSpPr>
          <p:nvPr/>
        </p:nvCxnSpPr>
        <p:spPr>
          <a:xfrm flipH="1" flipV="1">
            <a:off x="3853409" y="4565657"/>
            <a:ext cx="124492" cy="941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31" idx="0"/>
            <a:endCxn id="100" idx="2"/>
          </p:cNvCxnSpPr>
          <p:nvPr/>
        </p:nvCxnSpPr>
        <p:spPr>
          <a:xfrm flipH="1" flipV="1">
            <a:off x="3853409" y="4490832"/>
            <a:ext cx="2264481" cy="103135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4247632" y="4206735"/>
            <a:ext cx="556063" cy="307777"/>
          </a:xfrm>
          <a:prstGeom prst="rect">
            <a:avLst/>
          </a:prstGeom>
          <a:noFill/>
        </p:spPr>
        <p:txBody>
          <a:bodyPr wrap="square" rtlCol="0">
            <a:spAutoFit/>
          </a:bodyPr>
          <a:lstStyle/>
          <a:p>
            <a:r>
              <a:rPr lang="en-US" sz="1400" dirty="0" smtClean="0"/>
              <a:t>Boss</a:t>
            </a:r>
            <a:endParaRPr lang="en-US" sz="1100" dirty="0"/>
          </a:p>
        </p:txBody>
      </p:sp>
      <p:sp>
        <p:nvSpPr>
          <p:cNvPr id="112" name="Rectangle 111"/>
          <p:cNvSpPr/>
          <p:nvPr/>
        </p:nvSpPr>
        <p:spPr>
          <a:xfrm>
            <a:off x="9080348" y="3319306"/>
            <a:ext cx="589261" cy="3577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8" name="TextBox 117"/>
          <p:cNvSpPr txBox="1"/>
          <p:nvPr/>
        </p:nvSpPr>
        <p:spPr>
          <a:xfrm>
            <a:off x="9769202" y="3392959"/>
            <a:ext cx="556063" cy="307777"/>
          </a:xfrm>
          <a:prstGeom prst="rect">
            <a:avLst/>
          </a:prstGeom>
          <a:noFill/>
        </p:spPr>
        <p:txBody>
          <a:bodyPr wrap="square" rtlCol="0">
            <a:spAutoFit/>
          </a:bodyPr>
          <a:lstStyle/>
          <a:p>
            <a:r>
              <a:rPr lang="en-US" sz="1400" dirty="0" smtClean="0"/>
              <a:t>Boss</a:t>
            </a:r>
            <a:endParaRPr lang="en-US" sz="1100" dirty="0"/>
          </a:p>
        </p:txBody>
      </p:sp>
      <p:sp>
        <p:nvSpPr>
          <p:cNvPr id="119" name="Rectangle 118"/>
          <p:cNvSpPr/>
          <p:nvPr/>
        </p:nvSpPr>
        <p:spPr>
          <a:xfrm>
            <a:off x="6238478" y="2850382"/>
            <a:ext cx="589261" cy="3577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120" name="Straight Arrow Connector 119"/>
          <p:cNvCxnSpPr>
            <a:endCxn id="119" idx="2"/>
          </p:cNvCxnSpPr>
          <p:nvPr/>
        </p:nvCxnSpPr>
        <p:spPr>
          <a:xfrm flipV="1">
            <a:off x="3977900" y="3208132"/>
            <a:ext cx="2555209" cy="8761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1"/>
            <a:endCxn id="119" idx="2"/>
          </p:cNvCxnSpPr>
          <p:nvPr/>
        </p:nvCxnSpPr>
        <p:spPr>
          <a:xfrm flipH="1" flipV="1">
            <a:off x="6533109" y="3208132"/>
            <a:ext cx="2547239" cy="2900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6927332" y="2924035"/>
            <a:ext cx="556063" cy="307777"/>
          </a:xfrm>
          <a:prstGeom prst="rect">
            <a:avLst/>
          </a:prstGeom>
          <a:noFill/>
        </p:spPr>
        <p:txBody>
          <a:bodyPr wrap="square" rtlCol="0">
            <a:spAutoFit/>
          </a:bodyPr>
          <a:lstStyle/>
          <a:p>
            <a:r>
              <a:rPr lang="en-US" sz="1400" dirty="0" smtClean="0"/>
              <a:t>Boss</a:t>
            </a:r>
            <a:endParaRPr lang="en-US" sz="1100" dirty="0"/>
          </a:p>
        </p:txBody>
      </p:sp>
      <p:grpSp>
        <p:nvGrpSpPr>
          <p:cNvPr id="3" name="Group 2"/>
          <p:cNvGrpSpPr/>
          <p:nvPr/>
        </p:nvGrpSpPr>
        <p:grpSpPr>
          <a:xfrm>
            <a:off x="7703270" y="4539083"/>
            <a:ext cx="4247511" cy="1887999"/>
            <a:chOff x="6851353" y="3740556"/>
            <a:chExt cx="5211054" cy="2713100"/>
          </a:xfrm>
        </p:grpSpPr>
        <p:grpSp>
          <p:nvGrpSpPr>
            <p:cNvPr id="98" name="Group 97"/>
            <p:cNvGrpSpPr/>
            <p:nvPr/>
          </p:nvGrpSpPr>
          <p:grpSpPr>
            <a:xfrm>
              <a:off x="7142720" y="4018465"/>
              <a:ext cx="4568724" cy="1820204"/>
              <a:chOff x="2303441" y="1170797"/>
              <a:chExt cx="7721831" cy="2505465"/>
            </a:xfrm>
          </p:grpSpPr>
          <p:grpSp>
            <p:nvGrpSpPr>
              <p:cNvPr id="99" name="Group 98"/>
              <p:cNvGrpSpPr/>
              <p:nvPr/>
            </p:nvGrpSpPr>
            <p:grpSpPr>
              <a:xfrm>
                <a:off x="2303441" y="1170797"/>
                <a:ext cx="7721831" cy="2353065"/>
                <a:chOff x="2303441" y="1170797"/>
                <a:chExt cx="7721831" cy="2353065"/>
              </a:xfrm>
            </p:grpSpPr>
            <p:sp>
              <p:nvSpPr>
                <p:cNvPr id="102" name="Arc 101"/>
                <p:cNvSpPr/>
                <p:nvPr/>
              </p:nvSpPr>
              <p:spPr>
                <a:xfrm>
                  <a:off x="2951444" y="1803346"/>
                  <a:ext cx="5787189" cy="1720516"/>
                </a:xfrm>
                <a:prstGeom prst="arc">
                  <a:avLst>
                    <a:gd name="adj1" fmla="val 10864410"/>
                    <a:gd name="adj2" fmla="val 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103" name="Donut 102"/>
                <p:cNvSpPr/>
                <p:nvPr/>
              </p:nvSpPr>
              <p:spPr>
                <a:xfrm>
                  <a:off x="5594783" y="1170797"/>
                  <a:ext cx="601579" cy="1287379"/>
                </a:xfrm>
                <a:prstGeom prst="don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104" name="TextBox 103"/>
                <p:cNvSpPr txBox="1"/>
                <p:nvPr/>
              </p:nvSpPr>
              <p:spPr>
                <a:xfrm>
                  <a:off x="4324462" y="2322072"/>
                  <a:ext cx="3592620" cy="730549"/>
                </a:xfrm>
                <a:prstGeom prst="rect">
                  <a:avLst/>
                </a:prstGeom>
                <a:noFill/>
              </p:spPr>
              <p:txBody>
                <a:bodyPr wrap="square" rtlCol="0">
                  <a:spAutoFit/>
                </a:bodyPr>
                <a:lstStyle/>
                <a:p>
                  <a:r>
                    <a:rPr lang="en-US" dirty="0" smtClean="0"/>
                    <a:t>Product owner</a:t>
                  </a:r>
                  <a:endParaRPr lang="en-US" dirty="0"/>
                </a:p>
              </p:txBody>
            </p:sp>
            <p:sp>
              <p:nvSpPr>
                <p:cNvPr id="105" name="TextBox 104"/>
                <p:cNvSpPr txBox="1"/>
                <p:nvPr/>
              </p:nvSpPr>
              <p:spPr>
                <a:xfrm>
                  <a:off x="2303441" y="2564234"/>
                  <a:ext cx="2436480" cy="730549"/>
                </a:xfrm>
                <a:prstGeom prst="rect">
                  <a:avLst/>
                </a:prstGeom>
                <a:noFill/>
              </p:spPr>
              <p:txBody>
                <a:bodyPr wrap="square" rtlCol="0">
                  <a:spAutoFit/>
                </a:bodyPr>
                <a:lstStyle/>
                <a:p>
                  <a:r>
                    <a:rPr lang="en-US" dirty="0" smtClean="0"/>
                    <a:t>Team</a:t>
                  </a:r>
                  <a:endParaRPr lang="en-US" dirty="0"/>
                </a:p>
              </p:txBody>
            </p:sp>
            <p:sp>
              <p:nvSpPr>
                <p:cNvPr id="107" name="TextBox 106"/>
                <p:cNvSpPr txBox="1"/>
                <p:nvPr/>
              </p:nvSpPr>
              <p:spPr>
                <a:xfrm>
                  <a:off x="7643020" y="2663604"/>
                  <a:ext cx="2382252" cy="730549"/>
                </a:xfrm>
                <a:prstGeom prst="rect">
                  <a:avLst/>
                </a:prstGeom>
                <a:noFill/>
              </p:spPr>
              <p:txBody>
                <a:bodyPr wrap="square" rtlCol="0">
                  <a:spAutoFit/>
                </a:bodyPr>
                <a:lstStyle/>
                <a:p>
                  <a:r>
                    <a:rPr lang="en-US" dirty="0" smtClean="0"/>
                    <a:t>Customer</a:t>
                  </a:r>
                  <a:endParaRPr lang="en-US" dirty="0"/>
                </a:p>
              </p:txBody>
            </p:sp>
          </p:grpSp>
          <p:sp>
            <p:nvSpPr>
              <p:cNvPr id="101" name="Arc 100"/>
              <p:cNvSpPr/>
              <p:nvPr/>
            </p:nvSpPr>
            <p:spPr>
              <a:xfrm flipH="1" flipV="1">
                <a:off x="3103844" y="1955746"/>
                <a:ext cx="5787189" cy="1720516"/>
              </a:xfrm>
              <a:prstGeom prst="arc">
                <a:avLst>
                  <a:gd name="adj1" fmla="val 11452554"/>
                  <a:gd name="adj2" fmla="val 21161258"/>
                </a:avLst>
              </a:prstGeom>
              <a:ln w="571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grpSp>
        <p:sp>
          <p:nvSpPr>
            <p:cNvPr id="2" name="Donut 1"/>
            <p:cNvSpPr/>
            <p:nvPr/>
          </p:nvSpPr>
          <p:spPr>
            <a:xfrm>
              <a:off x="6851353" y="3740556"/>
              <a:ext cx="5211054" cy="2713100"/>
            </a:xfrm>
            <a:prstGeom prst="donut">
              <a:avLst>
                <a:gd name="adj" fmla="val 7652"/>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44" name="TextBox 43"/>
          <p:cNvSpPr txBox="1"/>
          <p:nvPr/>
        </p:nvSpPr>
        <p:spPr>
          <a:xfrm>
            <a:off x="396460" y="835253"/>
            <a:ext cx="11435166" cy="830997"/>
          </a:xfrm>
          <a:prstGeom prst="rect">
            <a:avLst/>
          </a:prstGeom>
          <a:noFill/>
        </p:spPr>
        <p:txBody>
          <a:bodyPr wrap="square" rtlCol="0">
            <a:spAutoFit/>
          </a:bodyPr>
          <a:lstStyle/>
          <a:p>
            <a:pPr algn="ctr"/>
            <a:r>
              <a:rPr lang="en-US" sz="4800" dirty="0" smtClean="0"/>
              <a:t>Friction in 88% of Cases</a:t>
            </a:r>
            <a:endParaRPr lang="en-US" sz="3200" dirty="0"/>
          </a:p>
        </p:txBody>
      </p:sp>
      <p:grpSp>
        <p:nvGrpSpPr>
          <p:cNvPr id="69" name="Group 38"/>
          <p:cNvGrpSpPr/>
          <p:nvPr/>
        </p:nvGrpSpPr>
        <p:grpSpPr>
          <a:xfrm rot="5936720" flipH="1">
            <a:off x="9028219" y="3775116"/>
            <a:ext cx="1193826" cy="830239"/>
            <a:chOff x="5791200" y="228600"/>
            <a:chExt cx="1371600" cy="1600200"/>
          </a:xfrm>
          <a:solidFill>
            <a:srgbClr val="FF0000"/>
          </a:solidFill>
        </p:grpSpPr>
        <p:sp>
          <p:nvSpPr>
            <p:cNvPr id="70" name="Lightning Bolt 69"/>
            <p:cNvSpPr/>
            <p:nvPr/>
          </p:nvSpPr>
          <p:spPr>
            <a:xfrm>
              <a:off x="6248400" y="9144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ightning Bolt 70"/>
            <p:cNvSpPr/>
            <p:nvPr/>
          </p:nvSpPr>
          <p:spPr>
            <a:xfrm rot="10800000">
              <a:off x="5791200" y="2286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38"/>
          <p:cNvGrpSpPr/>
          <p:nvPr/>
        </p:nvGrpSpPr>
        <p:grpSpPr>
          <a:xfrm rot="1652464" flipH="1">
            <a:off x="6597233" y="5372135"/>
            <a:ext cx="1193826" cy="830239"/>
            <a:chOff x="5791200" y="228600"/>
            <a:chExt cx="1371600" cy="1600200"/>
          </a:xfrm>
          <a:solidFill>
            <a:srgbClr val="FF0000"/>
          </a:solidFill>
        </p:grpSpPr>
        <p:sp>
          <p:nvSpPr>
            <p:cNvPr id="73" name="Lightning Bolt 72"/>
            <p:cNvSpPr/>
            <p:nvPr/>
          </p:nvSpPr>
          <p:spPr>
            <a:xfrm>
              <a:off x="6248400" y="9144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ightning Bolt 73"/>
            <p:cNvSpPr/>
            <p:nvPr/>
          </p:nvSpPr>
          <p:spPr>
            <a:xfrm rot="10800000">
              <a:off x="5791200" y="2286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38"/>
          <p:cNvGrpSpPr/>
          <p:nvPr/>
        </p:nvGrpSpPr>
        <p:grpSpPr>
          <a:xfrm rot="4287741" flipH="1">
            <a:off x="6511393" y="3399327"/>
            <a:ext cx="1882876" cy="1443552"/>
            <a:chOff x="5791200" y="228600"/>
            <a:chExt cx="1371600" cy="1600200"/>
          </a:xfrm>
          <a:solidFill>
            <a:srgbClr val="FF0000"/>
          </a:solidFill>
        </p:grpSpPr>
        <p:sp>
          <p:nvSpPr>
            <p:cNvPr id="76" name="Lightning Bolt 75"/>
            <p:cNvSpPr/>
            <p:nvPr/>
          </p:nvSpPr>
          <p:spPr>
            <a:xfrm>
              <a:off x="6248400" y="9144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ightning Bolt 76"/>
            <p:cNvSpPr/>
            <p:nvPr/>
          </p:nvSpPr>
          <p:spPr>
            <a:xfrm rot="10800000">
              <a:off x="5791200" y="228600"/>
              <a:ext cx="914400" cy="914400"/>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 Scaling…</a:t>
            </a:r>
            <a:endParaRPr lang="en-US" sz="2400" dirty="0">
              <a:solidFill>
                <a:schemeClr val="bg1"/>
              </a:solidFill>
            </a:endParaRPr>
          </a:p>
        </p:txBody>
      </p:sp>
      <p:grpSp>
        <p:nvGrpSpPr>
          <p:cNvPr id="79" name="Group 78"/>
          <p:cNvGrpSpPr/>
          <p:nvPr/>
        </p:nvGrpSpPr>
        <p:grpSpPr>
          <a:xfrm>
            <a:off x="9838266" y="73460"/>
            <a:ext cx="2188633" cy="309819"/>
            <a:chOff x="7543800" y="4861360"/>
            <a:chExt cx="3746500" cy="309819"/>
          </a:xfrm>
        </p:grpSpPr>
        <p:sp>
          <p:nvSpPr>
            <p:cNvPr id="80" name="Flowchart: Stored Data 79"/>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Stored Data 80"/>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Stored Data 81"/>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Stored Data 82"/>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10411567" y="4580074"/>
            <a:ext cx="855862" cy="369332"/>
          </a:xfrm>
          <a:prstGeom prst="rect">
            <a:avLst/>
          </a:prstGeom>
          <a:solidFill>
            <a:srgbClr val="009FDA"/>
          </a:solidFill>
          <a:ln>
            <a:solidFill>
              <a:schemeClr val="tx1"/>
            </a:solidFill>
          </a:ln>
        </p:spPr>
        <p:txBody>
          <a:bodyPr wrap="square" rtlCol="0">
            <a:spAutoFit/>
          </a:bodyPr>
          <a:lstStyle/>
          <a:p>
            <a:r>
              <a:rPr lang="en-US" b="1" dirty="0" smtClean="0">
                <a:solidFill>
                  <a:schemeClr val="bg1"/>
                </a:solidFill>
              </a:rPr>
              <a:t>Scrum</a:t>
            </a:r>
            <a:endParaRPr lang="en-US" b="1" dirty="0">
              <a:solidFill>
                <a:schemeClr val="bg1"/>
              </a:solidFill>
            </a:endParaRPr>
          </a:p>
        </p:txBody>
      </p:sp>
      <p:sp>
        <p:nvSpPr>
          <p:cNvPr id="84" name="TextBox 83"/>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46" name="Slide Number Placeholder 45"/>
          <p:cNvSpPr>
            <a:spLocks noGrp="1"/>
          </p:cNvSpPr>
          <p:nvPr>
            <p:ph type="sldNum" sz="quarter" idx="12"/>
          </p:nvPr>
        </p:nvSpPr>
        <p:spPr/>
        <p:txBody>
          <a:bodyPr/>
          <a:lstStyle/>
          <a:p>
            <a:fld id="{6A580155-3645-4FD6-8B88-3D2692ADBA2E}" type="slidenum">
              <a:rPr lang="en-US" smtClean="0"/>
              <a:t>28</a:t>
            </a:fld>
            <a:endParaRPr lang="en-US"/>
          </a:p>
        </p:txBody>
      </p:sp>
    </p:spTree>
    <p:extLst>
      <p:ext uri="{BB962C8B-B14F-4D97-AF65-F5344CB8AC3E}">
        <p14:creationId xmlns:p14="http://schemas.microsoft.com/office/powerpoint/2010/main" val="23369782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94657" y="902762"/>
            <a:ext cx="11550316" cy="4401205"/>
          </a:xfrm>
          <a:prstGeom prst="rect">
            <a:avLst/>
          </a:prstGeom>
          <a:noFill/>
        </p:spPr>
        <p:txBody>
          <a:bodyPr wrap="square" rtlCol="0">
            <a:spAutoFit/>
          </a:bodyPr>
          <a:lstStyle/>
          <a:p>
            <a:endParaRPr lang="en-US" sz="4000" dirty="0"/>
          </a:p>
          <a:p>
            <a:r>
              <a:rPr lang="en-US" sz="4000" dirty="0" smtClean="0"/>
              <a:t>Scaling at the level of:</a:t>
            </a:r>
          </a:p>
          <a:p>
            <a:endParaRPr lang="en-US" sz="4000" dirty="0" smtClean="0"/>
          </a:p>
          <a:p>
            <a:r>
              <a:rPr lang="en-US" sz="4000" dirty="0"/>
              <a:t> </a:t>
            </a:r>
            <a:r>
              <a:rPr lang="en-US" sz="4000" dirty="0" smtClean="0"/>
              <a:t>   1. multiple teams working on the same product</a:t>
            </a:r>
          </a:p>
          <a:p>
            <a:r>
              <a:rPr lang="en-US" sz="4000" dirty="0"/>
              <a:t> </a:t>
            </a:r>
            <a:r>
              <a:rPr lang="en-US" sz="4000" dirty="0" smtClean="0"/>
              <a:t>   2. multiple teams working on different products</a:t>
            </a:r>
          </a:p>
          <a:p>
            <a:r>
              <a:rPr lang="en-US" sz="4000" dirty="0"/>
              <a:t> </a:t>
            </a:r>
            <a:r>
              <a:rPr lang="en-US" sz="4000" dirty="0" smtClean="0"/>
              <a:t>   3. cultural change throughout the organization</a:t>
            </a:r>
            <a:endParaRPr lang="en-US" sz="4000" dirty="0"/>
          </a:p>
          <a:p>
            <a:endParaRPr lang="en-US" sz="4000" b="1" dirty="0" smtClean="0"/>
          </a:p>
        </p:txBody>
      </p:sp>
      <p:sp>
        <p:nvSpPr>
          <p:cNvPr id="7" name="TextBox 6"/>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 Scaling…</a:t>
            </a:r>
            <a:endParaRPr lang="en-US" sz="2400" dirty="0">
              <a:solidFill>
                <a:schemeClr val="bg1"/>
              </a:solidFill>
            </a:endParaRPr>
          </a:p>
        </p:txBody>
      </p:sp>
      <p:grpSp>
        <p:nvGrpSpPr>
          <p:cNvPr id="8" name="Group 7"/>
          <p:cNvGrpSpPr/>
          <p:nvPr/>
        </p:nvGrpSpPr>
        <p:grpSpPr>
          <a:xfrm>
            <a:off x="9838266" y="73460"/>
            <a:ext cx="2188633" cy="309819"/>
            <a:chOff x="7543800" y="4861360"/>
            <a:chExt cx="3746500" cy="309819"/>
          </a:xfrm>
        </p:grpSpPr>
        <p:sp>
          <p:nvSpPr>
            <p:cNvPr id="9" name="Flowchart: Stored Data 8"/>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Stored Data 9"/>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tored Data 10"/>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tored Data 11"/>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4" name="Slide Number Placeholder 3"/>
          <p:cNvSpPr>
            <a:spLocks noGrp="1"/>
          </p:cNvSpPr>
          <p:nvPr>
            <p:ph type="sldNum" sz="quarter" idx="12"/>
          </p:nvPr>
        </p:nvSpPr>
        <p:spPr/>
        <p:txBody>
          <a:bodyPr/>
          <a:lstStyle/>
          <a:p>
            <a:fld id="{6A580155-3645-4FD6-8B88-3D2692ADBA2E}" type="slidenum">
              <a:rPr lang="en-US" smtClean="0"/>
              <a:t>29</a:t>
            </a:fld>
            <a:endParaRPr lang="en-US"/>
          </a:p>
        </p:txBody>
      </p:sp>
    </p:spTree>
    <p:extLst>
      <p:ext uri="{BB962C8B-B14F-4D97-AF65-F5344CB8AC3E}">
        <p14:creationId xmlns:p14="http://schemas.microsoft.com/office/powerpoint/2010/main" val="14846617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2400" y="1892300"/>
            <a:ext cx="9528730" cy="5755422"/>
          </a:xfrm>
          <a:prstGeom prst="rect">
            <a:avLst/>
          </a:prstGeom>
          <a:noFill/>
        </p:spPr>
        <p:txBody>
          <a:bodyPr wrap="square" rtlCol="0">
            <a:spAutoFit/>
          </a:bodyPr>
          <a:lstStyle/>
          <a:p>
            <a:pPr>
              <a:spcBef>
                <a:spcPts val="1200"/>
              </a:spcBef>
            </a:pPr>
            <a:r>
              <a:rPr lang="en-US" sz="4400" dirty="0" smtClean="0">
                <a:solidFill>
                  <a:srgbClr val="009FDA"/>
                </a:solidFill>
              </a:rPr>
              <a:t>Agenda</a:t>
            </a:r>
          </a:p>
          <a:p>
            <a:pPr>
              <a:spcBef>
                <a:spcPts val="1200"/>
              </a:spcBef>
            </a:pPr>
            <a:r>
              <a:rPr lang="en-US" sz="4400" dirty="0" smtClean="0"/>
              <a:t>A.  Recap on the Creative Economy</a:t>
            </a:r>
          </a:p>
          <a:p>
            <a:pPr>
              <a:spcBef>
                <a:spcPts val="1200"/>
              </a:spcBef>
            </a:pPr>
            <a:r>
              <a:rPr lang="en-US" sz="4400" dirty="0" smtClean="0"/>
              <a:t>B.  Questions on the Creative Economy</a:t>
            </a:r>
          </a:p>
          <a:p>
            <a:pPr>
              <a:spcBef>
                <a:spcPts val="1200"/>
              </a:spcBef>
            </a:pPr>
            <a:r>
              <a:rPr lang="en-US" sz="4400" dirty="0" smtClean="0"/>
              <a:t>C.  Scaling of Scrum and Agile</a:t>
            </a:r>
            <a:endParaRPr lang="en-US" sz="4400" dirty="0"/>
          </a:p>
          <a:p>
            <a:pPr>
              <a:spcBef>
                <a:spcPts val="1200"/>
              </a:spcBef>
            </a:pPr>
            <a:r>
              <a:rPr lang="en-US" sz="4400" dirty="0"/>
              <a:t>D</a:t>
            </a:r>
            <a:r>
              <a:rPr lang="en-US" sz="4400" dirty="0" smtClean="0"/>
              <a:t>.  Progress on the Learning Consortium</a:t>
            </a:r>
          </a:p>
          <a:p>
            <a:pPr>
              <a:spcBef>
                <a:spcPts val="1200"/>
              </a:spcBef>
            </a:pPr>
            <a:endParaRPr lang="en-US" sz="4400" dirty="0" smtClean="0"/>
          </a:p>
          <a:p>
            <a:pPr>
              <a:spcBef>
                <a:spcPts val="1200"/>
              </a:spcBef>
            </a:pPr>
            <a:endParaRPr lang="en-US" sz="44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513255" y="755164"/>
            <a:ext cx="4048109"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The Learning Consortium for the Creative Economy</a:t>
            </a:r>
            <a:endParaRPr lang="en-US" sz="2400" dirty="0">
              <a:solidFill>
                <a:schemeClr val="bg1"/>
              </a:solidFill>
            </a:endParaRPr>
          </a:p>
        </p:txBody>
      </p:sp>
      <p:grpSp>
        <p:nvGrpSpPr>
          <p:cNvPr id="7" name="Group 6"/>
          <p:cNvGrpSpPr/>
          <p:nvPr/>
        </p:nvGrpSpPr>
        <p:grpSpPr>
          <a:xfrm>
            <a:off x="9838266" y="54410"/>
            <a:ext cx="2188633" cy="309819"/>
            <a:chOff x="7543800" y="4861360"/>
            <a:chExt cx="3746500" cy="309819"/>
          </a:xfrm>
        </p:grpSpPr>
        <p:sp>
          <p:nvSpPr>
            <p:cNvPr id="8" name="Flowchart: Stored Data 7"/>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8"/>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Stored Data 9"/>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0"/>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2" name="Slide Number Placeholder 1"/>
          <p:cNvSpPr>
            <a:spLocks noGrp="1"/>
          </p:cNvSpPr>
          <p:nvPr>
            <p:ph type="sldNum" sz="quarter" idx="12"/>
          </p:nvPr>
        </p:nvSpPr>
        <p:spPr/>
        <p:txBody>
          <a:bodyPr/>
          <a:lstStyle/>
          <a:p>
            <a:fld id="{6A580155-3645-4FD6-8B88-3D2692ADBA2E}" type="slidenum">
              <a:rPr lang="en-US" smtClean="0"/>
              <a:t>3</a:t>
            </a:fld>
            <a:endParaRPr lang="en-US" dirty="0"/>
          </a:p>
        </p:txBody>
      </p:sp>
    </p:spTree>
    <p:extLst>
      <p:ext uri="{BB962C8B-B14F-4D97-AF65-F5344CB8AC3E}">
        <p14:creationId xmlns:p14="http://schemas.microsoft.com/office/powerpoint/2010/main" val="413222171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38885" y="442792"/>
            <a:ext cx="11550316" cy="2554545"/>
          </a:xfrm>
          <a:prstGeom prst="rect">
            <a:avLst/>
          </a:prstGeom>
          <a:noFill/>
        </p:spPr>
        <p:txBody>
          <a:bodyPr wrap="square" rtlCol="0">
            <a:spAutoFit/>
          </a:bodyPr>
          <a:lstStyle/>
          <a:p>
            <a:endParaRPr lang="en-US" sz="4000" dirty="0"/>
          </a:p>
          <a:p>
            <a:pPr algn="ctr"/>
            <a:r>
              <a:rPr lang="en-US" sz="4000" dirty="0" smtClean="0"/>
              <a:t>Benefit for Peer-to-Peer Learning: </a:t>
            </a:r>
          </a:p>
          <a:p>
            <a:pPr algn="ctr"/>
            <a:r>
              <a:rPr lang="en-US" sz="4000" dirty="0" smtClean="0"/>
              <a:t>A Journey of Discovery</a:t>
            </a:r>
          </a:p>
          <a:p>
            <a:r>
              <a:rPr lang="en-US" sz="4000" dirty="0"/>
              <a:t> </a:t>
            </a:r>
            <a:r>
              <a:rPr lang="en-US" sz="4000" dirty="0" smtClean="0"/>
              <a:t>   </a:t>
            </a:r>
            <a:endParaRPr lang="en-US" sz="4000" b="1" dirty="0" smtClean="0"/>
          </a:p>
        </p:txBody>
      </p:sp>
      <p:sp>
        <p:nvSpPr>
          <p:cNvPr id="7" name="TextBox 6"/>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 Scaling…</a:t>
            </a:r>
            <a:endParaRPr lang="en-US" sz="2400" dirty="0">
              <a:solidFill>
                <a:schemeClr val="bg1"/>
              </a:solidFill>
            </a:endParaRPr>
          </a:p>
        </p:txBody>
      </p:sp>
      <p:grpSp>
        <p:nvGrpSpPr>
          <p:cNvPr id="8" name="Group 7"/>
          <p:cNvGrpSpPr/>
          <p:nvPr/>
        </p:nvGrpSpPr>
        <p:grpSpPr>
          <a:xfrm>
            <a:off x="9838266" y="73460"/>
            <a:ext cx="2188633" cy="309819"/>
            <a:chOff x="7543800" y="4861360"/>
            <a:chExt cx="3746500" cy="309819"/>
          </a:xfrm>
        </p:grpSpPr>
        <p:sp>
          <p:nvSpPr>
            <p:cNvPr id="9" name="Flowchart: Stored Data 8"/>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Stored Data 9"/>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tored Data 10"/>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tored Data 11"/>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4" name="Slide Number Placeholder 3"/>
          <p:cNvSpPr>
            <a:spLocks noGrp="1"/>
          </p:cNvSpPr>
          <p:nvPr>
            <p:ph type="sldNum" sz="quarter" idx="12"/>
          </p:nvPr>
        </p:nvSpPr>
        <p:spPr/>
        <p:txBody>
          <a:bodyPr/>
          <a:lstStyle/>
          <a:p>
            <a:fld id="{6A580155-3645-4FD6-8B88-3D2692ADBA2E}" type="slidenum">
              <a:rPr lang="en-US" smtClean="0"/>
              <a:t>30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6923" y="2701427"/>
            <a:ext cx="6152281" cy="38374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244" y="3553868"/>
            <a:ext cx="3471433" cy="1714020"/>
          </a:xfrm>
          <a:prstGeom prst="rect">
            <a:avLst/>
          </a:prstGeom>
        </p:spPr>
      </p:pic>
      <p:sp>
        <p:nvSpPr>
          <p:cNvPr id="6" name="TextBox 5"/>
          <p:cNvSpPr txBox="1"/>
          <p:nvPr/>
        </p:nvSpPr>
        <p:spPr>
          <a:xfrm>
            <a:off x="6289859" y="3705239"/>
            <a:ext cx="2042556" cy="830997"/>
          </a:xfrm>
          <a:prstGeom prst="rect">
            <a:avLst/>
          </a:prstGeom>
          <a:noFill/>
        </p:spPr>
        <p:txBody>
          <a:bodyPr wrap="square" rtlCol="0">
            <a:spAutoFit/>
          </a:bodyPr>
          <a:lstStyle/>
          <a:p>
            <a:r>
              <a:rPr lang="en-US" sz="2400" b="1" dirty="0" smtClean="0"/>
              <a:t>Scaling Territory</a:t>
            </a:r>
            <a:endParaRPr lang="en-US" sz="2400" b="1" dirty="0"/>
          </a:p>
        </p:txBody>
      </p:sp>
    </p:spTree>
    <p:extLst>
      <p:ext uri="{BB962C8B-B14F-4D97-AF65-F5344CB8AC3E}">
        <p14:creationId xmlns:p14="http://schemas.microsoft.com/office/powerpoint/2010/main" val="3315989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76583" y="1006934"/>
            <a:ext cx="11550316" cy="5632311"/>
          </a:xfrm>
          <a:prstGeom prst="rect">
            <a:avLst/>
          </a:prstGeom>
          <a:noFill/>
        </p:spPr>
        <p:txBody>
          <a:bodyPr wrap="square" rtlCol="0">
            <a:spAutoFit/>
          </a:bodyPr>
          <a:lstStyle/>
          <a:p>
            <a:r>
              <a:rPr lang="en-US" sz="4000" b="1" dirty="0" smtClean="0"/>
              <a:t>Poll</a:t>
            </a:r>
          </a:p>
          <a:p>
            <a:endParaRPr lang="en-US" sz="4000" b="1" dirty="0"/>
          </a:p>
          <a:p>
            <a:r>
              <a:rPr lang="en-US" sz="4000" b="1" dirty="0" smtClean="0"/>
              <a:t>I am optimistic that my firm can make the transition to the Creative Economy</a:t>
            </a:r>
          </a:p>
          <a:p>
            <a:endParaRPr lang="en-US" sz="4000" b="1" dirty="0"/>
          </a:p>
          <a:p>
            <a:r>
              <a:rPr lang="en-US" sz="4000" b="1" dirty="0" smtClean="0"/>
              <a:t>       Yes</a:t>
            </a:r>
          </a:p>
          <a:p>
            <a:r>
              <a:rPr lang="en-US" sz="4000" b="1" dirty="0"/>
              <a:t> </a:t>
            </a:r>
            <a:r>
              <a:rPr lang="en-US" sz="4000" b="1" dirty="0" smtClean="0"/>
              <a:t>      No </a:t>
            </a:r>
          </a:p>
          <a:p>
            <a:r>
              <a:rPr lang="en-US" sz="4000" b="1" dirty="0"/>
              <a:t> </a:t>
            </a:r>
            <a:r>
              <a:rPr lang="en-US" sz="4000" b="1" dirty="0" smtClean="0"/>
              <a:t>      Not sure</a:t>
            </a:r>
          </a:p>
          <a:p>
            <a:r>
              <a:rPr lang="en-US" sz="4000" b="1" dirty="0"/>
              <a:t> </a:t>
            </a:r>
            <a:r>
              <a:rPr lang="en-US" sz="4000" b="1" dirty="0" smtClean="0"/>
              <a:t>      Not relevant</a:t>
            </a:r>
          </a:p>
        </p:txBody>
      </p:sp>
      <p:sp>
        <p:nvSpPr>
          <p:cNvPr id="7" name="TextBox 6"/>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6A580155-3645-4FD6-8B88-3D2692ADBA2E}" type="slidenum">
              <a:rPr lang="en-US" smtClean="0"/>
              <a:t>31</a:t>
            </a:fld>
            <a:endParaRPr lang="en-US" dirty="0"/>
          </a:p>
        </p:txBody>
      </p:sp>
      <p:grpSp>
        <p:nvGrpSpPr>
          <p:cNvPr id="14" name="Group 13"/>
          <p:cNvGrpSpPr/>
          <p:nvPr/>
        </p:nvGrpSpPr>
        <p:grpSpPr>
          <a:xfrm>
            <a:off x="9838266" y="73460"/>
            <a:ext cx="2188633" cy="309819"/>
            <a:chOff x="7543800" y="4861360"/>
            <a:chExt cx="3746500" cy="309819"/>
          </a:xfrm>
          <a:solidFill>
            <a:schemeClr val="bg1"/>
          </a:solidFill>
        </p:grpSpPr>
        <p:sp>
          <p:nvSpPr>
            <p:cNvPr id="15" name="Flowchart: Stored Data 14"/>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Stored Data 15"/>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Stored Data 16"/>
            <p:cNvSpPr/>
            <p:nvPr/>
          </p:nvSpPr>
          <p:spPr>
            <a:xfrm flipH="1">
              <a:off x="103251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flipH="1">
              <a:off x="93980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Tree>
    <p:extLst>
      <p:ext uri="{BB962C8B-B14F-4D97-AF65-F5344CB8AC3E}">
        <p14:creationId xmlns:p14="http://schemas.microsoft.com/office/powerpoint/2010/main" val="408259296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7500" y="1473200"/>
            <a:ext cx="9067800" cy="3785652"/>
          </a:xfrm>
          <a:prstGeom prst="rect">
            <a:avLst/>
          </a:prstGeom>
          <a:noFill/>
        </p:spPr>
        <p:txBody>
          <a:bodyPr wrap="square" rtlCol="0">
            <a:spAutoFit/>
          </a:bodyPr>
          <a:lstStyle/>
          <a:p>
            <a:pPr algn="ctr"/>
            <a:r>
              <a:rPr lang="en-US" sz="4800" b="1" dirty="0" smtClean="0"/>
              <a:t>C. How can firms learn how to make this difficult transition?</a:t>
            </a:r>
          </a:p>
          <a:p>
            <a:pPr algn="ctr"/>
            <a:endParaRPr lang="en-US" sz="4800" dirty="0"/>
          </a:p>
          <a:p>
            <a:pPr algn="ctr"/>
            <a:r>
              <a:rPr lang="en-US" sz="4800" dirty="0" smtClean="0"/>
              <a:t>One suggestion:</a:t>
            </a:r>
          </a:p>
          <a:p>
            <a:pPr algn="ctr"/>
            <a:r>
              <a:rPr lang="en-US" sz="4800" dirty="0" smtClean="0"/>
              <a:t>A Learning Consortium</a:t>
            </a:r>
            <a:endParaRPr lang="en-US" sz="4800" dirty="0"/>
          </a:p>
        </p:txBody>
      </p:sp>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What is the  Learning Consortium?</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6A580155-3645-4FD6-8B88-3D2692ADBA2E}" type="slidenum">
              <a:rPr lang="en-US" smtClean="0"/>
              <a:t>32</a:t>
            </a:fld>
            <a:endParaRPr lang="en-US" dirty="0"/>
          </a:p>
        </p:txBody>
      </p:sp>
      <p:grpSp>
        <p:nvGrpSpPr>
          <p:cNvPr id="11" name="Group 10"/>
          <p:cNvGrpSpPr/>
          <p:nvPr/>
        </p:nvGrpSpPr>
        <p:grpSpPr>
          <a:xfrm>
            <a:off x="9838266" y="73460"/>
            <a:ext cx="2188633" cy="309819"/>
            <a:chOff x="7543800" y="4861360"/>
            <a:chExt cx="3746500" cy="309819"/>
          </a:xfrm>
          <a:solidFill>
            <a:schemeClr val="bg1"/>
          </a:solidFill>
        </p:grpSpPr>
        <p:sp>
          <p:nvSpPr>
            <p:cNvPr id="12" name="Flowchart: Stored Data 11"/>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Stored Data 12"/>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Stored Data 13"/>
            <p:cNvSpPr/>
            <p:nvPr/>
          </p:nvSpPr>
          <p:spPr>
            <a:xfrm flipH="1">
              <a:off x="103251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Stored Data 14"/>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Tree>
    <p:extLst>
      <p:ext uri="{BB962C8B-B14F-4D97-AF65-F5344CB8AC3E}">
        <p14:creationId xmlns:p14="http://schemas.microsoft.com/office/powerpoint/2010/main" val="1743302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40411"/>
            <a:ext cx="11455400" cy="830997"/>
          </a:xfrm>
          <a:prstGeom prst="rect">
            <a:avLst/>
          </a:prstGeom>
          <a:noFill/>
        </p:spPr>
        <p:txBody>
          <a:bodyPr wrap="square" rtlCol="0">
            <a:spAutoFit/>
          </a:bodyPr>
          <a:lstStyle/>
          <a:p>
            <a:pPr algn="ctr"/>
            <a:r>
              <a:rPr lang="en-US" sz="4800" dirty="0" smtClean="0"/>
              <a:t>What is the Learning Consortium?</a:t>
            </a:r>
            <a:endParaRPr lang="en-US" sz="4800" dirty="0"/>
          </a:p>
        </p:txBody>
      </p:sp>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What is the  Learning Consortium?</a:t>
            </a:r>
            <a:endParaRPr lang="en-US" sz="2400" dirty="0">
              <a:solidFill>
                <a:schemeClr val="bg1"/>
              </a:solidFill>
            </a:endParaRPr>
          </a:p>
        </p:txBody>
      </p:sp>
      <p:sp>
        <p:nvSpPr>
          <p:cNvPr id="2" name="TextBox 1"/>
          <p:cNvSpPr txBox="1"/>
          <p:nvPr/>
        </p:nvSpPr>
        <p:spPr>
          <a:xfrm>
            <a:off x="2035767" y="1629283"/>
            <a:ext cx="9724433" cy="5016758"/>
          </a:xfrm>
          <a:prstGeom prst="rect">
            <a:avLst/>
          </a:prstGeom>
          <a:noFill/>
        </p:spPr>
        <p:txBody>
          <a:bodyPr wrap="square" rtlCol="0">
            <a:spAutoFit/>
          </a:bodyPr>
          <a:lstStyle/>
          <a:p>
            <a:pPr algn="ctr">
              <a:spcBef>
                <a:spcPts val="1800"/>
              </a:spcBef>
            </a:pPr>
            <a:r>
              <a:rPr lang="en-US" sz="4000" dirty="0"/>
              <a:t>The Learning Consortium enables firms that are on a journey towards the Creative Economy with more Agile modes of operating and continuous customer-focused innovation to work together to enable each member to optimize their competitiveness in a win-win environment using shared resources, experience and trust.</a:t>
            </a:r>
            <a:r>
              <a:rPr lang="en-US" sz="4000" dirty="0" smtClean="0"/>
              <a:t>.</a:t>
            </a:r>
          </a:p>
        </p:txBody>
      </p:sp>
      <p:pic>
        <p:nvPicPr>
          <p:cNvPr id="26626" name="Picture 2" descr="Meeting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78480"/>
            <a:ext cx="1207879" cy="111252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fld id="{6A580155-3645-4FD6-8B88-3D2692ADBA2E}" type="slidenum">
              <a:rPr lang="en-US" smtClean="0"/>
              <a:t>33</a:t>
            </a:fld>
            <a:endParaRPr lang="en-US" dirty="0"/>
          </a:p>
        </p:txBody>
      </p:sp>
      <p:grpSp>
        <p:nvGrpSpPr>
          <p:cNvPr id="13" name="Group 12"/>
          <p:cNvGrpSpPr/>
          <p:nvPr/>
        </p:nvGrpSpPr>
        <p:grpSpPr>
          <a:xfrm>
            <a:off x="9838266" y="73460"/>
            <a:ext cx="2188633" cy="309819"/>
            <a:chOff x="7543800" y="4861360"/>
            <a:chExt cx="3746500" cy="309819"/>
          </a:xfrm>
          <a:solidFill>
            <a:schemeClr val="bg1"/>
          </a:solidFill>
        </p:grpSpPr>
        <p:sp>
          <p:nvSpPr>
            <p:cNvPr id="14" name="Flowchart: Stored Data 13"/>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Stored Data 14"/>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Stored Data 15"/>
            <p:cNvSpPr/>
            <p:nvPr/>
          </p:nvSpPr>
          <p:spPr>
            <a:xfrm flipH="1">
              <a:off x="103251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Stored Data 16"/>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Tree>
    <p:extLst>
      <p:ext uri="{BB962C8B-B14F-4D97-AF65-F5344CB8AC3E}">
        <p14:creationId xmlns:p14="http://schemas.microsoft.com/office/powerpoint/2010/main" val="20175110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142" y="497342"/>
            <a:ext cx="11107058" cy="830997"/>
          </a:xfrm>
          <a:prstGeom prst="rect">
            <a:avLst/>
          </a:prstGeom>
          <a:noFill/>
        </p:spPr>
        <p:txBody>
          <a:bodyPr wrap="square" rtlCol="0">
            <a:spAutoFit/>
          </a:bodyPr>
          <a:lstStyle/>
          <a:p>
            <a:pPr algn="ctr"/>
            <a:r>
              <a:rPr lang="en-US" sz="4800" dirty="0" smtClean="0"/>
              <a:t>How the Learning Consortium will work</a:t>
            </a:r>
            <a:endParaRPr lang="en-US" sz="4800" dirty="0"/>
          </a:p>
        </p:txBody>
      </p:sp>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What is the  Learning Consortium?</a:t>
            </a:r>
            <a:endParaRPr lang="en-US" sz="2400" dirty="0">
              <a:solidFill>
                <a:schemeClr val="bg1"/>
              </a:solidFill>
            </a:endParaRPr>
          </a:p>
        </p:txBody>
      </p:sp>
      <p:sp>
        <p:nvSpPr>
          <p:cNvPr id="2" name="TextBox 1"/>
          <p:cNvSpPr txBox="1"/>
          <p:nvPr/>
        </p:nvSpPr>
        <p:spPr>
          <a:xfrm>
            <a:off x="851672" y="1648745"/>
            <a:ext cx="10862228" cy="4662815"/>
          </a:xfrm>
          <a:prstGeom prst="rect">
            <a:avLst/>
          </a:prstGeom>
          <a:noFill/>
        </p:spPr>
        <p:txBody>
          <a:bodyPr wrap="square" rtlCol="0">
            <a:spAutoFit/>
          </a:bodyPr>
          <a:lstStyle/>
          <a:p>
            <a:pPr>
              <a:spcBef>
                <a:spcPts val="1800"/>
              </a:spcBef>
            </a:pPr>
            <a:r>
              <a:rPr lang="en-US" sz="2400" dirty="0" smtClean="0"/>
              <a:t>We are inviting a group of firms to join the Consortium by </a:t>
            </a:r>
            <a:r>
              <a:rPr lang="en-US" sz="2400" b="1" dirty="0" smtClean="0"/>
              <a:t>end-February 2015</a:t>
            </a:r>
            <a:r>
              <a:rPr lang="en-US" sz="2400" dirty="0" smtClean="0"/>
              <a:t>.</a:t>
            </a:r>
          </a:p>
          <a:p>
            <a:pPr>
              <a:spcBef>
                <a:spcPts val="1800"/>
              </a:spcBef>
            </a:pPr>
            <a:r>
              <a:rPr lang="en-US" sz="2400" dirty="0" smtClean="0"/>
              <a:t>Members will </a:t>
            </a:r>
            <a:r>
              <a:rPr lang="en-US" sz="2400" b="1" dirty="0" smtClean="0"/>
              <a:t>share their progress</a:t>
            </a:r>
            <a:r>
              <a:rPr lang="en-US" sz="2400" dirty="0" smtClean="0"/>
              <a:t> on the shift to the Creative Economy</a:t>
            </a:r>
          </a:p>
          <a:p>
            <a:pPr>
              <a:spcBef>
                <a:spcPts val="1800"/>
              </a:spcBef>
            </a:pPr>
            <a:r>
              <a:rPr lang="en-US" sz="2400" dirty="0" smtClean="0"/>
              <a:t>Members will select the </a:t>
            </a:r>
            <a:r>
              <a:rPr lang="en-US" sz="2400" b="1" dirty="0" smtClean="0"/>
              <a:t>five most interesting firms for site visits</a:t>
            </a:r>
            <a:r>
              <a:rPr lang="en-US" sz="2400" dirty="0" smtClean="0"/>
              <a:t>.</a:t>
            </a:r>
          </a:p>
          <a:p>
            <a:pPr>
              <a:spcBef>
                <a:spcPts val="1800"/>
              </a:spcBef>
            </a:pPr>
            <a:r>
              <a:rPr lang="en-US" sz="2400" dirty="0" smtClean="0"/>
              <a:t>Site visits will take place from </a:t>
            </a:r>
            <a:r>
              <a:rPr lang="en-US" sz="2400" b="1" dirty="0" smtClean="0"/>
              <a:t>April through September </a:t>
            </a:r>
            <a:r>
              <a:rPr lang="en-US" sz="2400" dirty="0" smtClean="0"/>
              <a:t>2015.</a:t>
            </a:r>
          </a:p>
          <a:p>
            <a:pPr>
              <a:spcBef>
                <a:spcPts val="1800"/>
              </a:spcBef>
            </a:pPr>
            <a:r>
              <a:rPr lang="en-US" sz="2400" dirty="0" smtClean="0"/>
              <a:t>An </a:t>
            </a:r>
            <a:r>
              <a:rPr lang="en-US" sz="2400" b="1" dirty="0" smtClean="0"/>
              <a:t>on-line conversation space </a:t>
            </a:r>
            <a:r>
              <a:rPr lang="en-US" sz="2400" dirty="0" smtClean="0"/>
              <a:t>for members will be established.</a:t>
            </a:r>
          </a:p>
          <a:p>
            <a:pPr>
              <a:spcBef>
                <a:spcPts val="1800"/>
              </a:spcBef>
            </a:pPr>
            <a:r>
              <a:rPr lang="en-US" sz="2400" dirty="0" smtClean="0"/>
              <a:t>An </a:t>
            </a:r>
            <a:r>
              <a:rPr lang="en-US" sz="2400" b="1" dirty="0" smtClean="0"/>
              <a:t>informal advisory panel </a:t>
            </a:r>
            <a:r>
              <a:rPr lang="en-US" sz="2400" dirty="0" smtClean="0"/>
              <a:t>will be available for consultation by members.</a:t>
            </a:r>
          </a:p>
          <a:p>
            <a:pPr>
              <a:spcBef>
                <a:spcPts val="1800"/>
              </a:spcBef>
            </a:pPr>
            <a:r>
              <a:rPr lang="en-US" sz="2400" dirty="0" smtClean="0"/>
              <a:t>A </a:t>
            </a:r>
            <a:r>
              <a:rPr lang="en-US" sz="2400" b="1" dirty="0" smtClean="0"/>
              <a:t>conference </a:t>
            </a:r>
            <a:r>
              <a:rPr lang="en-US" sz="2400" dirty="0" smtClean="0"/>
              <a:t>will be organized </a:t>
            </a:r>
            <a:r>
              <a:rPr lang="en-US" sz="2400" b="1" dirty="0" smtClean="0"/>
              <a:t>later in 2015</a:t>
            </a:r>
            <a:r>
              <a:rPr lang="en-US" sz="2400" dirty="0" smtClean="0"/>
              <a:t>.</a:t>
            </a:r>
          </a:p>
          <a:p>
            <a:pPr>
              <a:spcBef>
                <a:spcPts val="1800"/>
              </a:spcBef>
            </a:pPr>
            <a:r>
              <a:rPr lang="en-US" sz="2400" dirty="0" smtClean="0"/>
              <a:t>A </a:t>
            </a:r>
            <a:r>
              <a:rPr lang="en-US" sz="2400" b="1" dirty="0" smtClean="0"/>
              <a:t>report on findings </a:t>
            </a:r>
            <a:r>
              <a:rPr lang="en-US" sz="2400" dirty="0" smtClean="0"/>
              <a:t>of the consortium will be prepared in consultation with members</a:t>
            </a:r>
          </a:p>
        </p:txBody>
      </p:sp>
      <p:sp>
        <p:nvSpPr>
          <p:cNvPr id="11" name="Slide Number Placeholder 10"/>
          <p:cNvSpPr>
            <a:spLocks noGrp="1"/>
          </p:cNvSpPr>
          <p:nvPr>
            <p:ph type="sldNum" sz="quarter" idx="12"/>
          </p:nvPr>
        </p:nvSpPr>
        <p:spPr/>
        <p:txBody>
          <a:bodyPr/>
          <a:lstStyle/>
          <a:p>
            <a:fld id="{6A580155-3645-4FD6-8B88-3D2692ADBA2E}" type="slidenum">
              <a:rPr lang="en-US" smtClean="0"/>
              <a:t>34</a:t>
            </a:fld>
            <a:endParaRPr lang="en-US" dirty="0"/>
          </a:p>
        </p:txBody>
      </p:sp>
      <p:grpSp>
        <p:nvGrpSpPr>
          <p:cNvPr id="12" name="Group 11"/>
          <p:cNvGrpSpPr/>
          <p:nvPr/>
        </p:nvGrpSpPr>
        <p:grpSpPr>
          <a:xfrm>
            <a:off x="9838266" y="73460"/>
            <a:ext cx="2188633" cy="309819"/>
            <a:chOff x="7543800" y="4861360"/>
            <a:chExt cx="3746500" cy="309819"/>
          </a:xfrm>
          <a:solidFill>
            <a:schemeClr val="bg1"/>
          </a:solidFill>
        </p:grpSpPr>
        <p:sp>
          <p:nvSpPr>
            <p:cNvPr id="13" name="Flowchart: Stored Data 12"/>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Stored Data 13"/>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Stored Data 14"/>
            <p:cNvSpPr/>
            <p:nvPr/>
          </p:nvSpPr>
          <p:spPr>
            <a:xfrm flipH="1">
              <a:off x="103251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Stored Data 15"/>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Tree>
    <p:extLst>
      <p:ext uri="{BB962C8B-B14F-4D97-AF65-F5344CB8AC3E}">
        <p14:creationId xmlns:p14="http://schemas.microsoft.com/office/powerpoint/2010/main" val="35334396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99" y="635647"/>
            <a:ext cx="11667573" cy="769441"/>
          </a:xfrm>
          <a:prstGeom prst="rect">
            <a:avLst/>
          </a:prstGeom>
          <a:noFill/>
        </p:spPr>
        <p:txBody>
          <a:bodyPr wrap="square" rtlCol="0">
            <a:spAutoFit/>
          </a:bodyPr>
          <a:lstStyle/>
          <a:p>
            <a:pPr algn="ctr"/>
            <a:r>
              <a:rPr lang="en-US" sz="4400" dirty="0" smtClean="0"/>
              <a:t>What are the benefits of joining the Consortium ?</a:t>
            </a:r>
            <a:endParaRPr lang="en-US" sz="4400" dirty="0"/>
          </a:p>
        </p:txBody>
      </p:sp>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What is the  Learning Consortium?</a:t>
            </a:r>
            <a:endParaRPr lang="en-US" sz="2400" dirty="0">
              <a:solidFill>
                <a:schemeClr val="bg1"/>
              </a:solidFill>
            </a:endParaRPr>
          </a:p>
        </p:txBody>
      </p:sp>
      <p:sp>
        <p:nvSpPr>
          <p:cNvPr id="2" name="TextBox 1"/>
          <p:cNvSpPr txBox="1"/>
          <p:nvPr/>
        </p:nvSpPr>
        <p:spPr>
          <a:xfrm>
            <a:off x="897972" y="1483977"/>
            <a:ext cx="10862228" cy="5370701"/>
          </a:xfrm>
          <a:prstGeom prst="rect">
            <a:avLst/>
          </a:prstGeom>
          <a:noFill/>
        </p:spPr>
        <p:txBody>
          <a:bodyPr wrap="square" rtlCol="0">
            <a:spAutoFit/>
          </a:bodyPr>
          <a:lstStyle/>
          <a:p>
            <a:pPr lvl="0">
              <a:spcBef>
                <a:spcPts val="600"/>
              </a:spcBef>
            </a:pPr>
            <a:r>
              <a:rPr lang="en-US" sz="2400" b="1" u="sng" dirty="0" smtClean="0"/>
              <a:t>Member Direct benefits</a:t>
            </a:r>
          </a:p>
          <a:p>
            <a:pPr marL="457200" lvl="0" indent="-457200">
              <a:spcBef>
                <a:spcPts val="600"/>
              </a:spcBef>
              <a:buFont typeface="+mj-lt"/>
              <a:buAutoNum type="arabicPeriod"/>
            </a:pPr>
            <a:r>
              <a:rPr lang="en-US" sz="2400" b="1" dirty="0" smtClean="0"/>
              <a:t>Peer-to-peer </a:t>
            </a:r>
            <a:r>
              <a:rPr lang="en-US" sz="2400" b="1" dirty="0"/>
              <a:t>learning on site </a:t>
            </a:r>
            <a:r>
              <a:rPr lang="en-US" sz="2400" b="1" dirty="0" smtClean="0"/>
              <a:t>visits</a:t>
            </a:r>
            <a:endParaRPr lang="en-US" sz="2400" dirty="0"/>
          </a:p>
          <a:p>
            <a:pPr marL="457200" lvl="0" indent="-457200">
              <a:spcBef>
                <a:spcPts val="600"/>
              </a:spcBef>
              <a:buFont typeface="+mj-lt"/>
              <a:buAutoNum type="arabicPeriod"/>
            </a:pPr>
            <a:r>
              <a:rPr lang="en-US" sz="2400" b="1" dirty="0"/>
              <a:t>A forum for trusted conversations in a safe </a:t>
            </a:r>
            <a:r>
              <a:rPr lang="en-US" sz="2400" b="1" dirty="0" smtClean="0"/>
              <a:t>space</a:t>
            </a:r>
          </a:p>
          <a:p>
            <a:pPr marL="457200" lvl="0" indent="-457200">
              <a:spcBef>
                <a:spcPts val="600"/>
              </a:spcBef>
              <a:buFont typeface="+mj-lt"/>
              <a:buAutoNum type="arabicPeriod"/>
            </a:pPr>
            <a:r>
              <a:rPr lang="en-US" sz="2400" b="1" dirty="0" smtClean="0"/>
              <a:t>Informal </a:t>
            </a:r>
            <a:r>
              <a:rPr lang="en-US" sz="2400" b="1" dirty="0"/>
              <a:t>learning from other </a:t>
            </a:r>
            <a:r>
              <a:rPr lang="en-US" sz="2400" b="1" dirty="0" smtClean="0"/>
              <a:t>participants</a:t>
            </a:r>
            <a:endParaRPr lang="en-US" sz="2400" dirty="0"/>
          </a:p>
          <a:p>
            <a:pPr marL="457200" lvl="0" indent="-457200">
              <a:spcBef>
                <a:spcPts val="600"/>
              </a:spcBef>
              <a:buFont typeface="+mj-lt"/>
              <a:buAutoNum type="arabicPeriod"/>
            </a:pPr>
            <a:r>
              <a:rPr lang="en-US" sz="2400" b="1" dirty="0" smtClean="0"/>
              <a:t>On-line </a:t>
            </a:r>
            <a:r>
              <a:rPr lang="en-US" sz="2400" b="1" dirty="0"/>
              <a:t>learning in </a:t>
            </a:r>
            <a:r>
              <a:rPr lang="en-US" sz="2400" b="1" dirty="0" smtClean="0"/>
              <a:t>real-time</a:t>
            </a:r>
          </a:p>
          <a:p>
            <a:pPr marL="457200" lvl="0" indent="-457200">
              <a:spcBef>
                <a:spcPts val="600"/>
              </a:spcBef>
              <a:buFont typeface="+mj-lt"/>
              <a:buAutoNum type="arabicPeriod"/>
            </a:pPr>
            <a:r>
              <a:rPr lang="en-US" sz="2400" b="1" dirty="0" smtClean="0"/>
              <a:t>The Learning Consortium conference and report</a:t>
            </a:r>
          </a:p>
          <a:p>
            <a:pPr lvl="0">
              <a:spcBef>
                <a:spcPts val="600"/>
              </a:spcBef>
            </a:pPr>
            <a:r>
              <a:rPr lang="en-US" sz="2400" b="1" u="sng" dirty="0" smtClean="0"/>
              <a:t>Indirect benefits</a:t>
            </a:r>
            <a:endParaRPr lang="en-US" sz="2400" u="sng" dirty="0"/>
          </a:p>
          <a:p>
            <a:pPr marL="457200" lvl="0" indent="-457200">
              <a:spcBef>
                <a:spcPts val="600"/>
              </a:spcBef>
              <a:buFont typeface="+mj-lt"/>
              <a:buAutoNum type="arabicPeriod"/>
            </a:pPr>
            <a:r>
              <a:rPr lang="en-US" sz="2400" b="1" dirty="0" smtClean="0"/>
              <a:t>Member-determined </a:t>
            </a:r>
            <a:r>
              <a:rPr lang="en-US" sz="2400" b="1" dirty="0"/>
              <a:t>agenda</a:t>
            </a:r>
            <a:endParaRPr lang="en-US" sz="2400" dirty="0"/>
          </a:p>
          <a:p>
            <a:pPr marL="457200" indent="-457200">
              <a:spcBef>
                <a:spcPts val="600"/>
              </a:spcBef>
              <a:buFont typeface="+mj-lt"/>
              <a:buAutoNum type="arabicPeriod"/>
            </a:pPr>
            <a:r>
              <a:rPr lang="en-US" sz="2400" b="1" dirty="0"/>
              <a:t>Access to </a:t>
            </a:r>
            <a:r>
              <a:rPr lang="en-US" sz="2400" b="1" dirty="0" smtClean="0"/>
              <a:t>core-team and the informal </a:t>
            </a:r>
            <a:r>
              <a:rPr lang="en-US" sz="2400" b="1" dirty="0"/>
              <a:t>advisory panel</a:t>
            </a:r>
            <a:endParaRPr lang="en-US" sz="2400" dirty="0"/>
          </a:p>
          <a:p>
            <a:pPr marL="457200" lvl="0" indent="-457200">
              <a:spcBef>
                <a:spcPts val="600"/>
              </a:spcBef>
              <a:buFont typeface="+mj-lt"/>
              <a:buAutoNum type="arabicPeriod"/>
            </a:pPr>
            <a:r>
              <a:rPr lang="en-US" sz="2400" b="1" dirty="0" smtClean="0"/>
              <a:t>Assurance </a:t>
            </a:r>
            <a:r>
              <a:rPr lang="en-US" sz="2400" b="1" dirty="0"/>
              <a:t>of state</a:t>
            </a:r>
            <a:r>
              <a:rPr lang="en-US" sz="2400" dirty="0"/>
              <a:t>-</a:t>
            </a:r>
            <a:r>
              <a:rPr lang="en-US" sz="2400" b="1" dirty="0"/>
              <a:t>of-the-art expertise</a:t>
            </a:r>
            <a:endParaRPr lang="en-US" sz="2400" dirty="0"/>
          </a:p>
          <a:p>
            <a:pPr marL="457200" indent="-457200">
              <a:spcBef>
                <a:spcPts val="600"/>
              </a:spcBef>
              <a:buFont typeface="+mj-lt"/>
              <a:buAutoNum type="arabicPeriod"/>
            </a:pPr>
            <a:r>
              <a:rPr lang="en-US" sz="2400" b="1" dirty="0" smtClean="0"/>
              <a:t>Brand </a:t>
            </a:r>
            <a:r>
              <a:rPr lang="en-US" sz="2400" b="1" dirty="0"/>
              <a:t>recognition as an innovative company</a:t>
            </a:r>
            <a:endParaRPr lang="en-US" sz="2400" dirty="0"/>
          </a:p>
          <a:p>
            <a:pPr marL="457200" lvl="0" indent="-457200">
              <a:spcBef>
                <a:spcPts val="600"/>
              </a:spcBef>
              <a:buFont typeface="+mj-lt"/>
              <a:buAutoNum type="arabicPeriod"/>
            </a:pPr>
            <a:r>
              <a:rPr lang="en-US" sz="2400" b="1" dirty="0" smtClean="0"/>
              <a:t>Enhanced </a:t>
            </a:r>
            <a:r>
              <a:rPr lang="en-US" sz="2400" b="1" dirty="0"/>
              <a:t>personal networks in management </a:t>
            </a:r>
            <a:r>
              <a:rPr lang="en-US" sz="2400" b="1" dirty="0" smtClean="0"/>
              <a:t>innovation</a:t>
            </a:r>
            <a:endParaRPr lang="en-US" sz="2400" dirty="0"/>
          </a:p>
        </p:txBody>
      </p:sp>
      <p:sp>
        <p:nvSpPr>
          <p:cNvPr id="11" name="Slide Number Placeholder 10"/>
          <p:cNvSpPr>
            <a:spLocks noGrp="1"/>
          </p:cNvSpPr>
          <p:nvPr>
            <p:ph type="sldNum" sz="quarter" idx="12"/>
          </p:nvPr>
        </p:nvSpPr>
        <p:spPr/>
        <p:txBody>
          <a:bodyPr/>
          <a:lstStyle/>
          <a:p>
            <a:fld id="{6A580155-3645-4FD6-8B88-3D2692ADBA2E}" type="slidenum">
              <a:rPr lang="en-US" smtClean="0"/>
              <a:t>35</a:t>
            </a:fld>
            <a:endParaRPr lang="en-US" dirty="0"/>
          </a:p>
        </p:txBody>
      </p:sp>
      <p:grpSp>
        <p:nvGrpSpPr>
          <p:cNvPr id="12" name="Group 11"/>
          <p:cNvGrpSpPr/>
          <p:nvPr/>
        </p:nvGrpSpPr>
        <p:grpSpPr>
          <a:xfrm>
            <a:off x="9838266" y="73460"/>
            <a:ext cx="2188633" cy="309819"/>
            <a:chOff x="7543800" y="4861360"/>
            <a:chExt cx="3746500" cy="309819"/>
          </a:xfrm>
          <a:solidFill>
            <a:schemeClr val="bg1"/>
          </a:solidFill>
        </p:grpSpPr>
        <p:sp>
          <p:nvSpPr>
            <p:cNvPr id="13" name="Flowchart: Stored Data 12"/>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Stored Data 13"/>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Stored Data 14"/>
            <p:cNvSpPr/>
            <p:nvPr/>
          </p:nvSpPr>
          <p:spPr>
            <a:xfrm flipH="1">
              <a:off x="103251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Stored Data 15"/>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Tree>
    <p:extLst>
      <p:ext uri="{BB962C8B-B14F-4D97-AF65-F5344CB8AC3E}">
        <p14:creationId xmlns:p14="http://schemas.microsoft.com/office/powerpoint/2010/main" val="5828677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How can you help?</a:t>
            </a:r>
            <a:endParaRPr lang="en-US" sz="2400" dirty="0">
              <a:solidFill>
                <a:schemeClr val="bg1"/>
              </a:solidFill>
            </a:endParaRPr>
          </a:p>
        </p:txBody>
      </p:sp>
      <p:grpSp>
        <p:nvGrpSpPr>
          <p:cNvPr id="5" name="Group 4"/>
          <p:cNvGrpSpPr/>
          <p:nvPr/>
        </p:nvGrpSpPr>
        <p:grpSpPr>
          <a:xfrm>
            <a:off x="9838266" y="73460"/>
            <a:ext cx="2188633" cy="309819"/>
            <a:chOff x="7543800" y="4861360"/>
            <a:chExt cx="3746500" cy="309819"/>
          </a:xfrm>
          <a:solidFill>
            <a:schemeClr val="bg1"/>
          </a:solidFill>
        </p:grpSpPr>
        <p:sp>
          <p:nvSpPr>
            <p:cNvPr id="6" name="Flowchart: Stored Data 5"/>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Stored Data 6"/>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Stored Data 7"/>
            <p:cNvSpPr/>
            <p:nvPr/>
          </p:nvSpPr>
          <p:spPr>
            <a:xfrm flipH="1">
              <a:off x="103251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8"/>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883920" y="1767840"/>
            <a:ext cx="10911840" cy="1554272"/>
          </a:xfrm>
          <a:prstGeom prst="rect">
            <a:avLst/>
          </a:prstGeom>
          <a:noFill/>
        </p:spPr>
        <p:txBody>
          <a:bodyPr wrap="square" rtlCol="0">
            <a:spAutoFit/>
          </a:bodyPr>
          <a:lstStyle/>
          <a:p>
            <a:pPr marL="514350" indent="-514350">
              <a:buAutoNum type="alphaUcPeriod" startAt="17"/>
            </a:pPr>
            <a:r>
              <a:rPr lang="en-US" sz="2800" b="1" dirty="0" smtClean="0"/>
              <a:t>Who are the likely members of the Learning Consortium? </a:t>
            </a:r>
          </a:p>
          <a:p>
            <a:r>
              <a:rPr lang="en-US" sz="2800" b="1" dirty="0" smtClean="0"/>
              <a:t> </a:t>
            </a:r>
            <a:endParaRPr lang="en-US" sz="2800" b="1" dirty="0"/>
          </a:p>
          <a:p>
            <a:pPr>
              <a:spcBef>
                <a:spcPts val="1800"/>
              </a:spcBef>
            </a:pPr>
            <a:endParaRPr lang="en-US" sz="2400" dirty="0"/>
          </a:p>
        </p:txBody>
      </p:sp>
      <p:sp>
        <p:nvSpPr>
          <p:cNvPr id="10" name="TextBox 9"/>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11" name="Slide Number Placeholder 10"/>
          <p:cNvSpPr>
            <a:spLocks noGrp="1"/>
          </p:cNvSpPr>
          <p:nvPr>
            <p:ph type="sldNum" sz="quarter" idx="12"/>
          </p:nvPr>
        </p:nvSpPr>
        <p:spPr/>
        <p:txBody>
          <a:bodyPr/>
          <a:lstStyle/>
          <a:p>
            <a:fld id="{6A580155-3645-4FD6-8B88-3D2692ADBA2E}" type="slidenum">
              <a:rPr lang="en-US" smtClean="0"/>
              <a:t>36</a:t>
            </a:fld>
            <a:endParaRPr lang="en-US" dirty="0"/>
          </a:p>
        </p:txBody>
      </p:sp>
    </p:spTree>
    <p:extLst>
      <p:ext uri="{BB962C8B-B14F-4D97-AF65-F5344CB8AC3E}">
        <p14:creationId xmlns:p14="http://schemas.microsoft.com/office/powerpoint/2010/main" val="14893257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142" y="798286"/>
            <a:ext cx="11107058" cy="830997"/>
          </a:xfrm>
          <a:prstGeom prst="rect">
            <a:avLst/>
          </a:prstGeom>
          <a:noFill/>
        </p:spPr>
        <p:txBody>
          <a:bodyPr wrap="square" rtlCol="0">
            <a:spAutoFit/>
          </a:bodyPr>
          <a:lstStyle/>
          <a:p>
            <a:pPr algn="ctr"/>
            <a:r>
              <a:rPr lang="en-US" sz="4800" dirty="0" smtClean="0"/>
              <a:t>Who can join the Learning Consortium?</a:t>
            </a:r>
            <a:endParaRPr lang="en-US" sz="4800" dirty="0"/>
          </a:p>
        </p:txBody>
      </p:sp>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What is the  Learning Consortium?</a:t>
            </a:r>
            <a:endParaRPr lang="en-US" sz="2400" dirty="0">
              <a:solidFill>
                <a:schemeClr val="bg1"/>
              </a:solidFill>
            </a:endParaRPr>
          </a:p>
        </p:txBody>
      </p:sp>
      <p:sp>
        <p:nvSpPr>
          <p:cNvPr id="2" name="TextBox 1"/>
          <p:cNvSpPr txBox="1"/>
          <p:nvPr/>
        </p:nvSpPr>
        <p:spPr>
          <a:xfrm>
            <a:off x="897972" y="1979277"/>
            <a:ext cx="10862228" cy="4662815"/>
          </a:xfrm>
          <a:prstGeom prst="rect">
            <a:avLst/>
          </a:prstGeom>
          <a:noFill/>
        </p:spPr>
        <p:txBody>
          <a:bodyPr wrap="square" rtlCol="0">
            <a:spAutoFit/>
          </a:bodyPr>
          <a:lstStyle/>
          <a:p>
            <a:pPr>
              <a:spcBef>
                <a:spcPts val="1800"/>
              </a:spcBef>
            </a:pPr>
            <a:r>
              <a:rPr lang="en-US" sz="2400" b="1" dirty="0" smtClean="0"/>
              <a:t>Any organization can join </a:t>
            </a:r>
            <a:r>
              <a:rPr lang="en-US" sz="2400" dirty="0" smtClean="0"/>
              <a:t>that is:</a:t>
            </a:r>
          </a:p>
          <a:p>
            <a:pPr marL="342900" indent="-342900">
              <a:spcBef>
                <a:spcPts val="1800"/>
              </a:spcBef>
              <a:buFont typeface="Arial" panose="020B0604020202020204" pitchFamily="34" charset="0"/>
              <a:buChar char="•"/>
            </a:pPr>
            <a:r>
              <a:rPr lang="en-US" sz="2400" b="1" dirty="0" smtClean="0"/>
              <a:t>Wanting to accelerate</a:t>
            </a:r>
            <a:r>
              <a:rPr lang="en-US" sz="2400" dirty="0" smtClean="0"/>
              <a:t> its journey towards the Creative Economy</a:t>
            </a:r>
          </a:p>
          <a:p>
            <a:pPr marL="342900" indent="-342900">
              <a:spcBef>
                <a:spcPts val="1800"/>
              </a:spcBef>
              <a:buFont typeface="Arial" panose="020B0604020202020204" pitchFamily="34" charset="0"/>
              <a:buChar char="•"/>
            </a:pPr>
            <a:r>
              <a:rPr lang="en-US" sz="2400" b="1" dirty="0" smtClean="0"/>
              <a:t>Keen to learn</a:t>
            </a:r>
            <a:r>
              <a:rPr lang="en-US" sz="2400" dirty="0" smtClean="0"/>
              <a:t> from other practitioners on the same journey</a:t>
            </a:r>
          </a:p>
          <a:p>
            <a:pPr marL="342900" indent="-342900">
              <a:spcBef>
                <a:spcPts val="1800"/>
              </a:spcBef>
              <a:buFont typeface="Arial" panose="020B0604020202020204" pitchFamily="34" charset="0"/>
              <a:buChar char="•"/>
            </a:pPr>
            <a:r>
              <a:rPr lang="en-US" sz="2400" dirty="0" smtClean="0"/>
              <a:t>Willing to </a:t>
            </a:r>
            <a:r>
              <a:rPr lang="en-US" sz="2400" b="1" dirty="0" smtClean="0"/>
              <a:t>share its experience</a:t>
            </a:r>
            <a:r>
              <a:rPr lang="en-US" sz="2400" dirty="0" smtClean="0"/>
              <a:t> with other practitioners</a:t>
            </a:r>
          </a:p>
          <a:p>
            <a:pPr marL="342900" indent="-342900">
              <a:spcBef>
                <a:spcPts val="1800"/>
              </a:spcBef>
              <a:buFont typeface="Arial" panose="020B0604020202020204" pitchFamily="34" charset="0"/>
              <a:buChar char="•"/>
            </a:pPr>
            <a:r>
              <a:rPr lang="en-US" sz="2400" dirty="0" smtClean="0"/>
              <a:t>Able to pay an </a:t>
            </a:r>
            <a:r>
              <a:rPr lang="en-US" sz="2400" b="1" dirty="0" smtClean="0"/>
              <a:t>administrative fee</a:t>
            </a:r>
            <a:r>
              <a:rPr lang="en-US" sz="2400" dirty="0" smtClean="0"/>
              <a:t> (now fixed at US $ 7,500)</a:t>
            </a:r>
          </a:p>
          <a:p>
            <a:pPr marL="342900" indent="-342900">
              <a:spcBef>
                <a:spcPts val="1800"/>
              </a:spcBef>
              <a:buFont typeface="Arial" panose="020B0604020202020204" pitchFamily="34" charset="0"/>
              <a:buChar char="•"/>
            </a:pPr>
            <a:r>
              <a:rPr lang="en-US" sz="2400" dirty="0" smtClean="0"/>
              <a:t>Willing to </a:t>
            </a:r>
            <a:r>
              <a:rPr lang="en-US" sz="2400" b="1" dirty="0" smtClean="0"/>
              <a:t>accept the Code of Ethics</a:t>
            </a:r>
            <a:r>
              <a:rPr lang="en-US" sz="2400" dirty="0" smtClean="0"/>
              <a:t>, which includes:</a:t>
            </a:r>
          </a:p>
          <a:p>
            <a:pPr lvl="1">
              <a:spcBef>
                <a:spcPts val="1800"/>
              </a:spcBef>
            </a:pPr>
            <a:r>
              <a:rPr lang="en-US" sz="2400" dirty="0"/>
              <a:t> </a:t>
            </a:r>
            <a:r>
              <a:rPr lang="en-US" sz="2400" dirty="0" smtClean="0"/>
              <a:t>    </a:t>
            </a:r>
            <a:r>
              <a:rPr lang="en-US" sz="2400" dirty="0" smtClean="0">
                <a:solidFill>
                  <a:schemeClr val="tx2">
                    <a:lumMod val="60000"/>
                    <a:lumOff val="40000"/>
                  </a:schemeClr>
                </a:solidFill>
              </a:rPr>
              <a:t>No selling of services in the course of the Consortium</a:t>
            </a:r>
          </a:p>
          <a:p>
            <a:pPr lvl="1">
              <a:spcBef>
                <a:spcPts val="1800"/>
              </a:spcBef>
            </a:pPr>
            <a:r>
              <a:rPr lang="en-US" sz="2400" dirty="0">
                <a:solidFill>
                  <a:schemeClr val="tx2">
                    <a:lumMod val="60000"/>
                    <a:lumOff val="40000"/>
                  </a:schemeClr>
                </a:solidFill>
              </a:rPr>
              <a:t> </a:t>
            </a:r>
            <a:r>
              <a:rPr lang="en-US" sz="2400" dirty="0" smtClean="0">
                <a:solidFill>
                  <a:schemeClr val="tx2">
                    <a:lumMod val="60000"/>
                    <a:lumOff val="40000"/>
                  </a:schemeClr>
                </a:solidFill>
              </a:rPr>
              <a:t>    No solicitation of staff by means of the Consortium</a:t>
            </a:r>
          </a:p>
        </p:txBody>
      </p:sp>
      <p:sp>
        <p:nvSpPr>
          <p:cNvPr id="11" name="Slide Number Placeholder 10"/>
          <p:cNvSpPr>
            <a:spLocks noGrp="1"/>
          </p:cNvSpPr>
          <p:nvPr>
            <p:ph type="sldNum" sz="quarter" idx="12"/>
          </p:nvPr>
        </p:nvSpPr>
        <p:spPr/>
        <p:txBody>
          <a:bodyPr/>
          <a:lstStyle/>
          <a:p>
            <a:fld id="{6A580155-3645-4FD6-8B88-3D2692ADBA2E}" type="slidenum">
              <a:rPr lang="en-US" smtClean="0"/>
              <a:t>37</a:t>
            </a:fld>
            <a:endParaRPr lang="en-US" dirty="0"/>
          </a:p>
        </p:txBody>
      </p:sp>
      <p:grpSp>
        <p:nvGrpSpPr>
          <p:cNvPr id="12" name="Group 11"/>
          <p:cNvGrpSpPr/>
          <p:nvPr/>
        </p:nvGrpSpPr>
        <p:grpSpPr>
          <a:xfrm>
            <a:off x="9838266" y="73460"/>
            <a:ext cx="2188633" cy="309819"/>
            <a:chOff x="7543800" y="4861360"/>
            <a:chExt cx="3746500" cy="309819"/>
          </a:xfrm>
          <a:solidFill>
            <a:schemeClr val="bg1"/>
          </a:solidFill>
        </p:grpSpPr>
        <p:sp>
          <p:nvSpPr>
            <p:cNvPr id="13" name="Flowchart: Stored Data 12"/>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Stored Data 13"/>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Stored Data 14"/>
            <p:cNvSpPr/>
            <p:nvPr/>
          </p:nvSpPr>
          <p:spPr>
            <a:xfrm flipH="1">
              <a:off x="103251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Stored Data 15"/>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Tree>
    <p:extLst>
      <p:ext uri="{BB962C8B-B14F-4D97-AF65-F5344CB8AC3E}">
        <p14:creationId xmlns:p14="http://schemas.microsoft.com/office/powerpoint/2010/main" val="164525358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How can you help?</a:t>
            </a:r>
            <a:endParaRPr lang="en-US" sz="2400" dirty="0">
              <a:solidFill>
                <a:schemeClr val="bg1"/>
              </a:solidFill>
            </a:endParaRPr>
          </a:p>
        </p:txBody>
      </p:sp>
      <p:grpSp>
        <p:nvGrpSpPr>
          <p:cNvPr id="5" name="Group 4"/>
          <p:cNvGrpSpPr/>
          <p:nvPr/>
        </p:nvGrpSpPr>
        <p:grpSpPr>
          <a:xfrm>
            <a:off x="9838266" y="73460"/>
            <a:ext cx="2188633" cy="309819"/>
            <a:chOff x="7543800" y="4861360"/>
            <a:chExt cx="3746500" cy="309819"/>
          </a:xfrm>
          <a:solidFill>
            <a:schemeClr val="bg1"/>
          </a:solidFill>
        </p:grpSpPr>
        <p:sp>
          <p:nvSpPr>
            <p:cNvPr id="6" name="Flowchart: Stored Data 5"/>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Stored Data 6"/>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Stored Data 7"/>
            <p:cNvSpPr/>
            <p:nvPr/>
          </p:nvSpPr>
          <p:spPr>
            <a:xfrm flipH="1">
              <a:off x="103251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8"/>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405114" y="924564"/>
            <a:ext cx="11621785" cy="5001369"/>
          </a:xfrm>
          <a:prstGeom prst="rect">
            <a:avLst/>
          </a:prstGeom>
          <a:noFill/>
        </p:spPr>
        <p:txBody>
          <a:bodyPr wrap="square" rtlCol="0">
            <a:spAutoFit/>
          </a:bodyPr>
          <a:lstStyle/>
          <a:p>
            <a:pPr marL="514350" indent="-514350">
              <a:buAutoNum type="alphaUcPeriod" startAt="17"/>
            </a:pPr>
            <a:r>
              <a:rPr lang="en-US" sz="2800" dirty="0" smtClean="0"/>
              <a:t>What </a:t>
            </a:r>
            <a:r>
              <a:rPr lang="en-US" sz="2800" dirty="0"/>
              <a:t>about including other methodologies like Kanban? – </a:t>
            </a:r>
            <a:r>
              <a:rPr lang="en-US" sz="2800" dirty="0" smtClean="0"/>
              <a:t>Linda, Ricardo</a:t>
            </a:r>
          </a:p>
          <a:p>
            <a:endParaRPr lang="en-US" sz="2800" dirty="0"/>
          </a:p>
          <a:p>
            <a:r>
              <a:rPr lang="en-US" sz="2800" dirty="0" smtClean="0"/>
              <a:t>Q. What </a:t>
            </a:r>
            <a:r>
              <a:rPr lang="en-US" sz="2800" dirty="0"/>
              <a:t>are the future plans to expand to other </a:t>
            </a:r>
            <a:r>
              <a:rPr lang="en-US" sz="2800" dirty="0" smtClean="0"/>
              <a:t>places like Africa or Latin America? - Tony</a:t>
            </a:r>
          </a:p>
          <a:p>
            <a:endParaRPr lang="en-US" sz="2800" dirty="0" smtClean="0"/>
          </a:p>
          <a:p>
            <a:pPr marL="514350" indent="-514350">
              <a:buAutoNum type="alphaUcPeriod" startAt="17"/>
            </a:pPr>
            <a:r>
              <a:rPr lang="en-US" sz="2800" dirty="0" smtClean="0"/>
              <a:t>What about small firms? - </a:t>
            </a:r>
            <a:r>
              <a:rPr lang="en-US" sz="2800" dirty="0"/>
              <a:t>Alex</a:t>
            </a:r>
            <a:br>
              <a:rPr lang="en-US" sz="2800" dirty="0"/>
            </a:br>
            <a:endParaRPr lang="en-US" sz="2800" dirty="0" smtClean="0"/>
          </a:p>
          <a:p>
            <a:r>
              <a:rPr lang="en-US" sz="2800" dirty="0"/>
              <a:t>Q</a:t>
            </a:r>
            <a:r>
              <a:rPr lang="en-US" sz="2800" dirty="0" smtClean="0"/>
              <a:t>. Can an association join? – Alexander</a:t>
            </a:r>
          </a:p>
          <a:p>
            <a:endParaRPr lang="en-US" sz="2800" dirty="0"/>
          </a:p>
          <a:p>
            <a:r>
              <a:rPr lang="en-US" sz="2800" dirty="0" smtClean="0"/>
              <a:t>Q. Is the fee reasonable? - Christina</a:t>
            </a:r>
          </a:p>
          <a:p>
            <a:pPr>
              <a:spcBef>
                <a:spcPts val="1800"/>
              </a:spcBef>
            </a:pPr>
            <a:endParaRPr lang="en-US" sz="2400" dirty="0"/>
          </a:p>
        </p:txBody>
      </p:sp>
      <p:sp>
        <p:nvSpPr>
          <p:cNvPr id="10" name="TextBox 9"/>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11" name="Slide Number Placeholder 10"/>
          <p:cNvSpPr>
            <a:spLocks noGrp="1"/>
          </p:cNvSpPr>
          <p:nvPr>
            <p:ph type="sldNum" sz="quarter" idx="12"/>
          </p:nvPr>
        </p:nvSpPr>
        <p:spPr/>
        <p:txBody>
          <a:bodyPr/>
          <a:lstStyle/>
          <a:p>
            <a:fld id="{6A580155-3645-4FD6-8B88-3D2692ADBA2E}" type="slidenum">
              <a:rPr lang="en-US" smtClean="0"/>
              <a:t>38</a:t>
            </a:fld>
            <a:endParaRPr lang="en-US" dirty="0"/>
          </a:p>
        </p:txBody>
      </p:sp>
    </p:spTree>
    <p:extLst>
      <p:ext uri="{BB962C8B-B14F-4D97-AF65-F5344CB8AC3E}">
        <p14:creationId xmlns:p14="http://schemas.microsoft.com/office/powerpoint/2010/main" val="395697652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How can you help?</a:t>
            </a:r>
            <a:endParaRPr lang="en-US" sz="2400" dirty="0">
              <a:solidFill>
                <a:schemeClr val="bg1"/>
              </a:solidFill>
            </a:endParaRPr>
          </a:p>
        </p:txBody>
      </p:sp>
      <p:grpSp>
        <p:nvGrpSpPr>
          <p:cNvPr id="5" name="Group 4"/>
          <p:cNvGrpSpPr/>
          <p:nvPr/>
        </p:nvGrpSpPr>
        <p:grpSpPr>
          <a:xfrm>
            <a:off x="9838266" y="73460"/>
            <a:ext cx="2188633" cy="309819"/>
            <a:chOff x="7543800" y="4861360"/>
            <a:chExt cx="3746500" cy="309819"/>
          </a:xfrm>
          <a:solidFill>
            <a:schemeClr val="bg1"/>
          </a:solidFill>
        </p:grpSpPr>
        <p:sp>
          <p:nvSpPr>
            <p:cNvPr id="6" name="Flowchart: Stored Data 5"/>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Stored Data 6"/>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Stored Data 7"/>
            <p:cNvSpPr/>
            <p:nvPr/>
          </p:nvSpPr>
          <p:spPr>
            <a:xfrm flipH="1">
              <a:off x="103251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8"/>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791322" y="1212254"/>
            <a:ext cx="10911840" cy="4832092"/>
          </a:xfrm>
          <a:prstGeom prst="rect">
            <a:avLst/>
          </a:prstGeom>
          <a:noFill/>
        </p:spPr>
        <p:txBody>
          <a:bodyPr wrap="square" rtlCol="0">
            <a:spAutoFit/>
          </a:bodyPr>
          <a:lstStyle/>
          <a:p>
            <a:r>
              <a:rPr lang="en-US" sz="2800" dirty="0"/>
              <a:t>Q. </a:t>
            </a:r>
            <a:r>
              <a:rPr lang="en-US" sz="2800" dirty="0" smtClean="0"/>
              <a:t>Are </a:t>
            </a:r>
            <a:r>
              <a:rPr lang="en-US" sz="2800" dirty="0"/>
              <a:t>you looking for C-suite participants in the Learning Consortium? People lower down may not have needed influence. – Jeff </a:t>
            </a:r>
            <a:br>
              <a:rPr lang="en-US" sz="2800" dirty="0"/>
            </a:br>
            <a:r>
              <a:rPr lang="en-US" sz="2800" dirty="0"/>
              <a:t/>
            </a:r>
            <a:br>
              <a:rPr lang="en-US" sz="2800" dirty="0"/>
            </a:br>
            <a:r>
              <a:rPr lang="en-US" sz="2800" dirty="0"/>
              <a:t>Q. </a:t>
            </a:r>
            <a:r>
              <a:rPr lang="en-US" sz="2800" dirty="0" smtClean="0"/>
              <a:t>Would </a:t>
            </a:r>
            <a:r>
              <a:rPr lang="en-US" sz="2800" dirty="0"/>
              <a:t>participating in the Learning Consortium make sense for consulting </a:t>
            </a:r>
            <a:r>
              <a:rPr lang="en-US" sz="2800" dirty="0" smtClean="0"/>
              <a:t>organizations? </a:t>
            </a:r>
            <a:r>
              <a:rPr lang="en-US" sz="2800" dirty="0"/>
              <a:t>– Amy </a:t>
            </a:r>
            <a:r>
              <a:rPr lang="en-US" sz="2800" dirty="0" smtClean="0"/>
              <a:t/>
            </a:r>
            <a:br>
              <a:rPr lang="en-US" sz="2800" dirty="0" smtClean="0"/>
            </a:br>
            <a:r>
              <a:rPr lang="en-US" sz="2800" dirty="0" smtClean="0"/>
              <a:t/>
            </a:r>
            <a:br>
              <a:rPr lang="en-US" sz="2800" dirty="0" smtClean="0"/>
            </a:br>
            <a:r>
              <a:rPr lang="en-US" sz="2800" dirty="0"/>
              <a:t>Q.  </a:t>
            </a:r>
            <a:r>
              <a:rPr lang="en-US" sz="2800" dirty="0" smtClean="0"/>
              <a:t>Could Registered Educational </a:t>
            </a:r>
            <a:r>
              <a:rPr lang="en-US" sz="2800" dirty="0"/>
              <a:t>Providers (REPs) </a:t>
            </a:r>
            <a:r>
              <a:rPr lang="en-US" sz="2800" dirty="0" smtClean="0"/>
              <a:t>join? – </a:t>
            </a:r>
            <a:r>
              <a:rPr lang="en-US" sz="2800" dirty="0"/>
              <a:t>Donna </a:t>
            </a:r>
            <a:br>
              <a:rPr lang="en-US" sz="2800" dirty="0"/>
            </a:br>
            <a:r>
              <a:rPr lang="en-US" sz="2800" dirty="0"/>
              <a:t/>
            </a:r>
            <a:br>
              <a:rPr lang="en-US" sz="2800" dirty="0"/>
            </a:br>
            <a:r>
              <a:rPr lang="en-US" sz="2800" dirty="0"/>
              <a:t>Q.  If my organization decides not to </a:t>
            </a:r>
            <a:r>
              <a:rPr lang="en-US" sz="2800" dirty="0" smtClean="0"/>
              <a:t>join, can </a:t>
            </a:r>
            <a:r>
              <a:rPr lang="en-US" sz="2800" dirty="0"/>
              <a:t>I join as an individual? – Iwona </a:t>
            </a:r>
          </a:p>
          <a:p>
            <a:endParaRPr lang="en-US" sz="2800" dirty="0"/>
          </a:p>
        </p:txBody>
      </p:sp>
      <p:sp>
        <p:nvSpPr>
          <p:cNvPr id="10" name="TextBox 9"/>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11" name="Slide Number Placeholder 10"/>
          <p:cNvSpPr>
            <a:spLocks noGrp="1"/>
          </p:cNvSpPr>
          <p:nvPr>
            <p:ph type="sldNum" sz="quarter" idx="12"/>
          </p:nvPr>
        </p:nvSpPr>
        <p:spPr/>
        <p:txBody>
          <a:bodyPr/>
          <a:lstStyle/>
          <a:p>
            <a:fld id="{6A580155-3645-4FD6-8B88-3D2692ADBA2E}" type="slidenum">
              <a:rPr lang="en-US" smtClean="0"/>
              <a:t>39</a:t>
            </a:fld>
            <a:endParaRPr lang="en-US" dirty="0"/>
          </a:p>
        </p:txBody>
      </p:sp>
    </p:spTree>
    <p:extLst>
      <p:ext uri="{BB962C8B-B14F-4D97-AF65-F5344CB8AC3E}">
        <p14:creationId xmlns:p14="http://schemas.microsoft.com/office/powerpoint/2010/main" val="1137927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3499" y="720854"/>
            <a:ext cx="10421353" cy="5755422"/>
          </a:xfrm>
          <a:prstGeom prst="rect">
            <a:avLst/>
          </a:prstGeom>
          <a:noFill/>
        </p:spPr>
        <p:txBody>
          <a:bodyPr wrap="square" rtlCol="0">
            <a:spAutoFit/>
          </a:bodyPr>
          <a:lstStyle/>
          <a:p>
            <a:r>
              <a:rPr lang="en-US" sz="4400" dirty="0" smtClean="0">
                <a:solidFill>
                  <a:srgbClr val="009FDA"/>
                </a:solidFill>
              </a:rPr>
              <a:t>Poll result from January 21 webinar: </a:t>
            </a:r>
          </a:p>
          <a:p>
            <a:r>
              <a:rPr lang="en-US" sz="3200" b="1" dirty="0" smtClean="0"/>
              <a:t>I am most interested in</a:t>
            </a:r>
            <a:r>
              <a:rPr lang="en-US" sz="4400" dirty="0" smtClean="0"/>
              <a:t>: </a:t>
            </a:r>
            <a:endParaRPr lang="en-US" sz="4400" dirty="0"/>
          </a:p>
          <a:p>
            <a:r>
              <a:rPr lang="en-US" sz="2800" dirty="0" smtClean="0"/>
              <a:t/>
            </a:r>
            <a:br>
              <a:rPr lang="en-US" sz="2800" dirty="0" smtClean="0"/>
            </a:br>
            <a:r>
              <a:rPr lang="en-US" sz="2800" dirty="0" smtClean="0"/>
              <a:t>Participate </a:t>
            </a:r>
            <a:r>
              <a:rPr lang="en-US" sz="2800" dirty="0"/>
              <a:t>in </a:t>
            </a:r>
            <a:r>
              <a:rPr lang="en-US" sz="2800" dirty="0" smtClean="0"/>
              <a:t>webinars </a:t>
            </a:r>
            <a:r>
              <a:rPr lang="en-US" sz="2800" dirty="0"/>
              <a:t>on the Creative </a:t>
            </a:r>
            <a:r>
              <a:rPr lang="en-US" sz="2800" dirty="0" smtClean="0"/>
              <a:t>Economy …………….. 37%</a:t>
            </a:r>
          </a:p>
          <a:p>
            <a:endParaRPr lang="en-US" sz="2800" dirty="0"/>
          </a:p>
          <a:p>
            <a:r>
              <a:rPr lang="en-US" sz="2800" dirty="0"/>
              <a:t>Being informed about the Learning Consortium ………......... 30%</a:t>
            </a:r>
          </a:p>
          <a:p>
            <a:endParaRPr lang="en-US" sz="2800" dirty="0" smtClean="0"/>
          </a:p>
          <a:p>
            <a:r>
              <a:rPr lang="en-US" sz="2800" dirty="0" smtClean="0"/>
              <a:t>Participate </a:t>
            </a:r>
            <a:r>
              <a:rPr lang="en-US" sz="2800" dirty="0"/>
              <a:t>in a community of practice …………………………….. 13%</a:t>
            </a:r>
            <a:endParaRPr lang="en-US" sz="2800" dirty="0" smtClean="0"/>
          </a:p>
          <a:p>
            <a:endParaRPr lang="en-US" sz="2800" dirty="0" smtClean="0"/>
          </a:p>
          <a:p>
            <a:r>
              <a:rPr lang="en-US" sz="2800" dirty="0" smtClean="0"/>
              <a:t>Establishing/leading </a:t>
            </a:r>
            <a:r>
              <a:rPr lang="en-US" sz="2800" dirty="0"/>
              <a:t>such a community of practice …………..   7%</a:t>
            </a:r>
          </a:p>
          <a:p>
            <a:endParaRPr lang="en-US" sz="2800" dirty="0" smtClean="0"/>
          </a:p>
          <a:p>
            <a:r>
              <a:rPr lang="en-US" sz="2800" dirty="0" smtClean="0"/>
              <a:t>Participate in </a:t>
            </a:r>
            <a:r>
              <a:rPr lang="en-US" sz="2800" dirty="0"/>
              <a:t>online </a:t>
            </a:r>
            <a:r>
              <a:rPr lang="en-US" sz="2800" dirty="0" smtClean="0"/>
              <a:t>discussion …………………………………………   6%</a:t>
            </a:r>
            <a:endParaRPr lang="en-US" sz="2800" dirty="0"/>
          </a:p>
        </p:txBody>
      </p:sp>
      <p:sp>
        <p:nvSpPr>
          <p:cNvPr id="10" name="TextBox 9"/>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The Learning Consortium for the Creative Economy</a:t>
            </a:r>
            <a:endParaRPr lang="en-US" sz="2400" dirty="0">
              <a:solidFill>
                <a:schemeClr val="bg1"/>
              </a:solidFill>
            </a:endParaRPr>
          </a:p>
        </p:txBody>
      </p:sp>
      <p:grpSp>
        <p:nvGrpSpPr>
          <p:cNvPr id="16" name="Group 15"/>
          <p:cNvGrpSpPr/>
          <p:nvPr/>
        </p:nvGrpSpPr>
        <p:grpSpPr>
          <a:xfrm>
            <a:off x="9838266" y="73460"/>
            <a:ext cx="2188633" cy="309819"/>
            <a:chOff x="7543800" y="4861360"/>
            <a:chExt cx="3746500" cy="309819"/>
          </a:xfrm>
        </p:grpSpPr>
        <p:sp>
          <p:nvSpPr>
            <p:cNvPr id="19" name="Flowchart: Stored Data 18"/>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Stored Data 19"/>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Stored Data 20"/>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Stored Data 21"/>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2" name="Slide Number Placeholder 1"/>
          <p:cNvSpPr>
            <a:spLocks noGrp="1"/>
          </p:cNvSpPr>
          <p:nvPr>
            <p:ph type="sldNum" sz="quarter" idx="12"/>
          </p:nvPr>
        </p:nvSpPr>
        <p:spPr/>
        <p:txBody>
          <a:bodyPr/>
          <a:lstStyle/>
          <a:p>
            <a:fld id="{6A580155-3645-4FD6-8B88-3D2692ADBA2E}" type="slidenum">
              <a:rPr lang="en-US" smtClean="0"/>
              <a:t>4</a:t>
            </a:fld>
            <a:endParaRPr lang="en-US" dirty="0"/>
          </a:p>
        </p:txBody>
      </p:sp>
    </p:spTree>
    <p:extLst>
      <p:ext uri="{BB962C8B-B14F-4D97-AF65-F5344CB8AC3E}">
        <p14:creationId xmlns:p14="http://schemas.microsoft.com/office/powerpoint/2010/main" val="41172775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95" y="543560"/>
            <a:ext cx="11447778" cy="830997"/>
          </a:xfrm>
          <a:prstGeom prst="rect">
            <a:avLst/>
          </a:prstGeom>
          <a:noFill/>
        </p:spPr>
        <p:txBody>
          <a:bodyPr wrap="square" rtlCol="0">
            <a:spAutoFit/>
          </a:bodyPr>
          <a:lstStyle/>
          <a:p>
            <a:pPr algn="ctr"/>
            <a:r>
              <a:rPr lang="en-US" sz="4800" dirty="0" smtClean="0"/>
              <a:t>How can you help the Learning Consortium?</a:t>
            </a:r>
            <a:endParaRPr lang="en-US" sz="4800" dirty="0"/>
          </a:p>
        </p:txBody>
      </p:sp>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What is the  Learning Consortium?</a:t>
            </a:r>
            <a:endParaRPr lang="en-US" sz="2400" dirty="0">
              <a:solidFill>
                <a:schemeClr val="bg1"/>
              </a:solidFill>
            </a:endParaRPr>
          </a:p>
        </p:txBody>
      </p:sp>
      <p:grpSp>
        <p:nvGrpSpPr>
          <p:cNvPr id="5" name="Group 4"/>
          <p:cNvGrpSpPr/>
          <p:nvPr/>
        </p:nvGrpSpPr>
        <p:grpSpPr>
          <a:xfrm>
            <a:off x="9838266" y="73460"/>
            <a:ext cx="2188633" cy="309819"/>
            <a:chOff x="7543800" y="4861360"/>
            <a:chExt cx="3746500" cy="309819"/>
          </a:xfrm>
          <a:solidFill>
            <a:schemeClr val="bg1"/>
          </a:solidFill>
        </p:grpSpPr>
        <p:sp>
          <p:nvSpPr>
            <p:cNvPr id="6" name="Flowchart: Stored Data 5"/>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Stored Data 6"/>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Stored Data 7"/>
            <p:cNvSpPr/>
            <p:nvPr/>
          </p:nvSpPr>
          <p:spPr>
            <a:xfrm flipH="1">
              <a:off x="103251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8"/>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1287795" y="1463040"/>
            <a:ext cx="9359339" cy="4678204"/>
          </a:xfrm>
          <a:prstGeom prst="rect">
            <a:avLst/>
          </a:prstGeom>
          <a:noFill/>
        </p:spPr>
        <p:txBody>
          <a:bodyPr wrap="square" rtlCol="0">
            <a:spAutoFit/>
          </a:bodyPr>
          <a:lstStyle/>
          <a:p>
            <a:r>
              <a:rPr lang="en-US" sz="2800" dirty="0" smtClean="0"/>
              <a:t>You could help us identify more member candidates</a:t>
            </a:r>
          </a:p>
          <a:p>
            <a:r>
              <a:rPr lang="en-US" sz="2800" dirty="0" smtClean="0"/>
              <a:t> </a:t>
            </a:r>
          </a:p>
          <a:p>
            <a:r>
              <a:rPr lang="en-US" sz="2800" dirty="0" smtClean="0"/>
              <a:t>Is your firm </a:t>
            </a:r>
          </a:p>
          <a:p>
            <a:pPr lvl="1"/>
            <a:r>
              <a:rPr lang="en-US" sz="2800" dirty="0" smtClean="0"/>
              <a:t>On a journey towards the </a:t>
            </a:r>
            <a:r>
              <a:rPr lang="en-US" sz="2800" dirty="0"/>
              <a:t>C</a:t>
            </a:r>
            <a:r>
              <a:rPr lang="en-US" sz="2800" dirty="0" smtClean="0"/>
              <a:t>reative Economy?</a:t>
            </a:r>
          </a:p>
          <a:p>
            <a:pPr lvl="1"/>
            <a:r>
              <a:rPr lang="en-US" sz="2800" dirty="0" smtClean="0"/>
              <a:t>Interested in learning from other practitioners?</a:t>
            </a:r>
          </a:p>
          <a:p>
            <a:pPr lvl="1"/>
            <a:r>
              <a:rPr lang="en-US" sz="2800" dirty="0" smtClean="0"/>
              <a:t>Willing to share its experience?</a:t>
            </a:r>
          </a:p>
          <a:p>
            <a:pPr lvl="1"/>
            <a:endParaRPr lang="en-US" sz="2800" dirty="0"/>
          </a:p>
          <a:p>
            <a:r>
              <a:rPr lang="en-US" sz="2800" dirty="0" smtClean="0"/>
              <a:t>Let us know. We would love to talk with you.</a:t>
            </a:r>
          </a:p>
          <a:p>
            <a:endParaRPr lang="en-US" sz="2800" dirty="0"/>
          </a:p>
          <a:p>
            <a:r>
              <a:rPr lang="en-US" sz="2800" dirty="0" smtClean="0"/>
              <a:t>Contact: </a:t>
            </a:r>
            <a:r>
              <a:rPr lang="en-US" sz="2800" dirty="0"/>
              <a:t>learningconsortium@scrumalliance.org </a:t>
            </a:r>
            <a:endParaRPr lang="en-US" sz="2800" dirty="0" smtClean="0"/>
          </a:p>
          <a:p>
            <a:pPr lvl="1"/>
            <a:endParaRPr lang="en-US" dirty="0"/>
          </a:p>
        </p:txBody>
      </p:sp>
      <p:sp>
        <p:nvSpPr>
          <p:cNvPr id="10" name="TextBox 9"/>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11" name="Slide Number Placeholder 10"/>
          <p:cNvSpPr>
            <a:spLocks noGrp="1"/>
          </p:cNvSpPr>
          <p:nvPr>
            <p:ph type="sldNum" sz="quarter" idx="12"/>
          </p:nvPr>
        </p:nvSpPr>
        <p:spPr/>
        <p:txBody>
          <a:bodyPr/>
          <a:lstStyle/>
          <a:p>
            <a:fld id="{6A580155-3645-4FD6-8B88-3D2692ADBA2E}" type="slidenum">
              <a:rPr lang="en-US" smtClean="0"/>
              <a:t>40</a:t>
            </a:fld>
            <a:endParaRPr lang="en-US" dirty="0"/>
          </a:p>
        </p:txBody>
      </p:sp>
    </p:spTree>
    <p:extLst>
      <p:ext uri="{BB962C8B-B14F-4D97-AF65-F5344CB8AC3E}">
        <p14:creationId xmlns:p14="http://schemas.microsoft.com/office/powerpoint/2010/main" val="292591129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95" y="2841591"/>
            <a:ext cx="11447778" cy="1323439"/>
          </a:xfrm>
          <a:prstGeom prst="rect">
            <a:avLst/>
          </a:prstGeom>
          <a:noFill/>
        </p:spPr>
        <p:txBody>
          <a:bodyPr wrap="square" rtlCol="0">
            <a:spAutoFit/>
          </a:bodyPr>
          <a:lstStyle/>
          <a:p>
            <a:pPr algn="ctr"/>
            <a:r>
              <a:rPr lang="en-US" sz="8000" dirty="0" smtClean="0"/>
              <a:t>Questions?</a:t>
            </a:r>
            <a:endParaRPr lang="en-US" sz="8000" dirty="0"/>
          </a:p>
        </p:txBody>
      </p:sp>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What is the  Learning Consortium?</a:t>
            </a:r>
            <a:endParaRPr lang="en-US" sz="2400" dirty="0">
              <a:solidFill>
                <a:schemeClr val="bg1"/>
              </a:solidFill>
            </a:endParaRPr>
          </a:p>
        </p:txBody>
      </p:sp>
      <p:grpSp>
        <p:nvGrpSpPr>
          <p:cNvPr id="5" name="Group 4"/>
          <p:cNvGrpSpPr/>
          <p:nvPr/>
        </p:nvGrpSpPr>
        <p:grpSpPr>
          <a:xfrm>
            <a:off x="9838266" y="73460"/>
            <a:ext cx="2188633" cy="309819"/>
            <a:chOff x="7543800" y="4861360"/>
            <a:chExt cx="3746500" cy="309819"/>
          </a:xfrm>
          <a:solidFill>
            <a:schemeClr val="bg1"/>
          </a:solidFill>
        </p:grpSpPr>
        <p:sp>
          <p:nvSpPr>
            <p:cNvPr id="6" name="Flowchart: Stored Data 5"/>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Stored Data 6"/>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Stored Data 7"/>
            <p:cNvSpPr/>
            <p:nvPr/>
          </p:nvSpPr>
          <p:spPr>
            <a:xfrm flipH="1">
              <a:off x="103251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8"/>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11" name="Slide Number Placeholder 10"/>
          <p:cNvSpPr>
            <a:spLocks noGrp="1"/>
          </p:cNvSpPr>
          <p:nvPr>
            <p:ph type="sldNum" sz="quarter" idx="12"/>
          </p:nvPr>
        </p:nvSpPr>
        <p:spPr/>
        <p:txBody>
          <a:bodyPr/>
          <a:lstStyle/>
          <a:p>
            <a:fld id="{6A580155-3645-4FD6-8B88-3D2692ADBA2E}" type="slidenum">
              <a:rPr lang="en-US" smtClean="0"/>
              <a:t>41</a:t>
            </a:fld>
            <a:endParaRPr lang="en-US" dirty="0"/>
          </a:p>
        </p:txBody>
      </p:sp>
    </p:spTree>
    <p:extLst>
      <p:ext uri="{BB962C8B-B14F-4D97-AF65-F5344CB8AC3E}">
        <p14:creationId xmlns:p14="http://schemas.microsoft.com/office/powerpoint/2010/main" val="25416108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1404" y="680720"/>
            <a:ext cx="9067800" cy="830997"/>
          </a:xfrm>
          <a:prstGeom prst="rect">
            <a:avLst/>
          </a:prstGeom>
          <a:noFill/>
        </p:spPr>
        <p:txBody>
          <a:bodyPr wrap="square" rtlCol="0">
            <a:spAutoFit/>
          </a:bodyPr>
          <a:lstStyle/>
          <a:p>
            <a:pPr algn="ctr"/>
            <a:r>
              <a:rPr lang="en-US" sz="4800" dirty="0" smtClean="0"/>
              <a:t>Poll </a:t>
            </a:r>
            <a:endParaRPr lang="en-US" sz="4800" dirty="0"/>
          </a:p>
        </p:txBody>
      </p:sp>
      <p:sp>
        <p:nvSpPr>
          <p:cNvPr id="3" name="TextBox 2"/>
          <p:cNvSpPr txBox="1"/>
          <p:nvPr/>
        </p:nvSpPr>
        <p:spPr>
          <a:xfrm>
            <a:off x="36088" y="12027"/>
            <a:ext cx="12155912" cy="461665"/>
          </a:xfrm>
          <a:prstGeom prst="rect">
            <a:avLst/>
          </a:prstGeom>
          <a:solidFill>
            <a:srgbClr val="009FDA"/>
          </a:solidFill>
        </p:spPr>
        <p:txBody>
          <a:bodyPr wrap="square" rtlCol="0">
            <a:spAutoFit/>
          </a:bodyPr>
          <a:lstStyle/>
          <a:p>
            <a:r>
              <a:rPr lang="en-US" sz="2400" dirty="0" smtClean="0">
                <a:solidFill>
                  <a:schemeClr val="bg1"/>
                </a:solidFill>
              </a:rPr>
              <a:t>How can you help?</a:t>
            </a:r>
            <a:endParaRPr lang="en-US" sz="2400" dirty="0">
              <a:solidFill>
                <a:schemeClr val="bg1"/>
              </a:solidFill>
            </a:endParaRPr>
          </a:p>
        </p:txBody>
      </p:sp>
      <p:grpSp>
        <p:nvGrpSpPr>
          <p:cNvPr id="5" name="Group 4"/>
          <p:cNvGrpSpPr/>
          <p:nvPr/>
        </p:nvGrpSpPr>
        <p:grpSpPr>
          <a:xfrm>
            <a:off x="9838266" y="73460"/>
            <a:ext cx="2188633" cy="309819"/>
            <a:chOff x="7543800" y="4861360"/>
            <a:chExt cx="3746500" cy="309819"/>
          </a:xfrm>
          <a:solidFill>
            <a:schemeClr val="bg1"/>
          </a:solidFill>
        </p:grpSpPr>
        <p:sp>
          <p:nvSpPr>
            <p:cNvPr id="6" name="Flowchart: Stored Data 5"/>
            <p:cNvSpPr/>
            <p:nvPr/>
          </p:nvSpPr>
          <p:spPr>
            <a:xfrm flipH="1">
              <a:off x="7543800" y="4861360"/>
              <a:ext cx="965200" cy="306170"/>
            </a:xfrm>
            <a:prstGeom prst="flowChartOnline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Stored Data 6"/>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Stored Data 7"/>
            <p:cNvSpPr/>
            <p:nvPr/>
          </p:nvSpPr>
          <p:spPr>
            <a:xfrm flipH="1">
              <a:off x="103251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8"/>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601994" y="1718745"/>
            <a:ext cx="10067210" cy="4893647"/>
          </a:xfrm>
          <a:prstGeom prst="rect">
            <a:avLst/>
          </a:prstGeom>
          <a:noFill/>
        </p:spPr>
        <p:txBody>
          <a:bodyPr wrap="square" rtlCol="0">
            <a:spAutoFit/>
          </a:bodyPr>
          <a:lstStyle/>
          <a:p>
            <a:pPr>
              <a:spcBef>
                <a:spcPts val="1800"/>
              </a:spcBef>
            </a:pPr>
            <a:r>
              <a:rPr lang="en-US" sz="2800" dirty="0" smtClean="0"/>
              <a:t>I want to be kept </a:t>
            </a:r>
            <a:r>
              <a:rPr lang="en-US" sz="2800" dirty="0"/>
              <a:t>informed about progress of the Learning </a:t>
            </a:r>
            <a:r>
              <a:rPr lang="en-US" sz="2800" dirty="0" smtClean="0"/>
              <a:t>Consortium</a:t>
            </a:r>
            <a:endParaRPr lang="en-US" sz="2800" dirty="0"/>
          </a:p>
          <a:p>
            <a:pPr>
              <a:spcBef>
                <a:spcPts val="1800"/>
              </a:spcBef>
            </a:pPr>
            <a:r>
              <a:rPr lang="en-US" sz="2800" dirty="0" smtClean="0"/>
              <a:t>I want to participate in </a:t>
            </a:r>
            <a:r>
              <a:rPr lang="en-US" sz="2800" dirty="0"/>
              <a:t>a series of webinars </a:t>
            </a:r>
            <a:r>
              <a:rPr lang="en-US" sz="2800" dirty="0" smtClean="0"/>
              <a:t>on </a:t>
            </a:r>
            <a:r>
              <a:rPr lang="en-US" sz="2800" dirty="0"/>
              <a:t>the Creative </a:t>
            </a:r>
            <a:r>
              <a:rPr lang="en-US" sz="2800" dirty="0" smtClean="0"/>
              <a:t>Economy</a:t>
            </a:r>
            <a:endParaRPr lang="en-US" sz="2800" dirty="0"/>
          </a:p>
          <a:p>
            <a:pPr>
              <a:spcBef>
                <a:spcPts val="1800"/>
              </a:spcBef>
            </a:pPr>
            <a:r>
              <a:rPr lang="en-US" sz="2800" dirty="0" smtClean="0"/>
              <a:t>I want to participate in an </a:t>
            </a:r>
            <a:r>
              <a:rPr lang="en-US" sz="2800" dirty="0"/>
              <a:t>(asynchronous) online Google group </a:t>
            </a:r>
            <a:r>
              <a:rPr lang="en-US" sz="2800" dirty="0" smtClean="0"/>
              <a:t>discussion about the Learning Consortium.</a:t>
            </a:r>
            <a:endParaRPr lang="en-US" sz="2800" dirty="0"/>
          </a:p>
          <a:p>
            <a:pPr>
              <a:spcBef>
                <a:spcPts val="1800"/>
              </a:spcBef>
            </a:pPr>
            <a:r>
              <a:rPr lang="en-US" sz="2800" dirty="0" smtClean="0"/>
              <a:t>I want to </a:t>
            </a:r>
            <a:r>
              <a:rPr lang="en-US" sz="2800" dirty="0"/>
              <a:t>participate in a "community of practice" </a:t>
            </a:r>
            <a:r>
              <a:rPr lang="en-US" sz="2800" dirty="0" smtClean="0"/>
              <a:t>on the </a:t>
            </a:r>
            <a:r>
              <a:rPr lang="en-US" sz="2800" dirty="0"/>
              <a:t>Creative </a:t>
            </a:r>
            <a:r>
              <a:rPr lang="en-US" sz="2800" dirty="0" smtClean="0"/>
              <a:t>Economy.</a:t>
            </a:r>
          </a:p>
          <a:p>
            <a:pPr>
              <a:spcBef>
                <a:spcPts val="1800"/>
              </a:spcBef>
            </a:pPr>
            <a:r>
              <a:rPr lang="en-US" sz="2800" dirty="0" smtClean="0"/>
              <a:t>I am interested </a:t>
            </a:r>
            <a:r>
              <a:rPr lang="en-US" sz="2800" dirty="0"/>
              <a:t>in establishing and leading such a community of </a:t>
            </a:r>
            <a:r>
              <a:rPr lang="en-US" sz="2800" dirty="0" smtClean="0"/>
              <a:t>practice.</a:t>
            </a:r>
          </a:p>
        </p:txBody>
      </p:sp>
      <p:grpSp>
        <p:nvGrpSpPr>
          <p:cNvPr id="10" name="Group 9"/>
          <p:cNvGrpSpPr/>
          <p:nvPr/>
        </p:nvGrpSpPr>
        <p:grpSpPr>
          <a:xfrm>
            <a:off x="10754360" y="1718745"/>
            <a:ext cx="495300" cy="4377255"/>
            <a:chOff x="9334500" y="2514600"/>
            <a:chExt cx="495300" cy="2996942"/>
          </a:xfrm>
        </p:grpSpPr>
        <p:sp>
          <p:nvSpPr>
            <p:cNvPr id="11" name="Rectangle 10"/>
            <p:cNvSpPr/>
            <p:nvPr/>
          </p:nvSpPr>
          <p:spPr>
            <a:xfrm>
              <a:off x="9385300" y="4381500"/>
              <a:ext cx="444500" cy="3840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385300" y="5127496"/>
              <a:ext cx="444500" cy="3840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359900" y="3111500"/>
              <a:ext cx="444500" cy="3840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359900" y="3705096"/>
              <a:ext cx="444500" cy="3840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334500" y="2514600"/>
              <a:ext cx="444500" cy="3840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17" name="Slide Number Placeholder 16"/>
          <p:cNvSpPr>
            <a:spLocks noGrp="1"/>
          </p:cNvSpPr>
          <p:nvPr>
            <p:ph type="sldNum" sz="quarter" idx="12"/>
          </p:nvPr>
        </p:nvSpPr>
        <p:spPr/>
        <p:txBody>
          <a:bodyPr/>
          <a:lstStyle/>
          <a:p>
            <a:fld id="{6A580155-3645-4FD6-8B88-3D2692ADBA2E}" type="slidenum">
              <a:rPr lang="en-US" smtClean="0"/>
              <a:t>42</a:t>
            </a:fld>
            <a:endParaRPr lang="en-US" dirty="0"/>
          </a:p>
        </p:txBody>
      </p:sp>
    </p:spTree>
    <p:extLst>
      <p:ext uri="{BB962C8B-B14F-4D97-AF65-F5344CB8AC3E}">
        <p14:creationId xmlns:p14="http://schemas.microsoft.com/office/powerpoint/2010/main" val="163258636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p:txBody>
          <a:bodyPr>
            <a:normAutofit fontScale="90000"/>
          </a:bodyPr>
          <a:lstStyle/>
          <a:p>
            <a:r>
              <a:rPr lang="en-US" dirty="0">
                <a:solidFill>
                  <a:srgbClr val="009FDA"/>
                </a:solidFill>
                <a:latin typeface="Arial" charset="0"/>
              </a:rPr>
              <a:t>Thank</a:t>
            </a:r>
            <a:r>
              <a:rPr lang="en-US" dirty="0">
                <a:latin typeface="Arial" charset="0"/>
              </a:rPr>
              <a:t> you for attending</a:t>
            </a:r>
          </a:p>
        </p:txBody>
      </p:sp>
      <p:sp>
        <p:nvSpPr>
          <p:cNvPr id="23554" name="Subtitle 2"/>
          <p:cNvSpPr>
            <a:spLocks noGrp="1"/>
          </p:cNvSpPr>
          <p:nvPr>
            <p:ph type="subTitle" idx="1"/>
          </p:nvPr>
        </p:nvSpPr>
        <p:spPr/>
        <p:txBody>
          <a:bodyPr/>
          <a:lstStyle/>
          <a:p>
            <a:r>
              <a:rPr lang="en-US" dirty="0" smtClean="0">
                <a:latin typeface="Arial" charset="0"/>
              </a:rPr>
              <a:t>The Learning Consortium for the Creative Economy </a:t>
            </a:r>
            <a:br>
              <a:rPr lang="en-US" dirty="0" smtClean="0">
                <a:latin typeface="Arial" charset="0"/>
              </a:rPr>
            </a:br>
            <a:endParaRPr lang="en-US" dirty="0" smtClean="0">
              <a:latin typeface="Arial" charset="0"/>
            </a:endParaRPr>
          </a:p>
          <a:p>
            <a:r>
              <a:rPr lang="en-US" dirty="0" smtClean="0">
                <a:latin typeface="Arial" charset="0"/>
              </a:rPr>
              <a:t>February 19, 2015</a:t>
            </a:r>
            <a:endParaRPr lang="en-US" dirty="0">
              <a:latin typeface="Arial" charset="0"/>
            </a:endParaRPr>
          </a:p>
        </p:txBody>
      </p:sp>
      <p:pic>
        <p:nvPicPr>
          <p:cNvPr id="3" name="Picture Placeholder 2" descr="AYP1311830 (1).JPG"/>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955465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3499" y="720854"/>
            <a:ext cx="10421353" cy="4093428"/>
          </a:xfrm>
          <a:prstGeom prst="rect">
            <a:avLst/>
          </a:prstGeom>
          <a:noFill/>
        </p:spPr>
        <p:txBody>
          <a:bodyPr wrap="square" rtlCol="0">
            <a:spAutoFit/>
          </a:bodyPr>
          <a:lstStyle/>
          <a:p>
            <a:r>
              <a:rPr lang="en-US" sz="4400" dirty="0" smtClean="0">
                <a:solidFill>
                  <a:srgbClr val="009FDA"/>
                </a:solidFill>
              </a:rPr>
              <a:t>Poll  </a:t>
            </a:r>
          </a:p>
          <a:p>
            <a:endParaRPr lang="en-US" sz="4400" dirty="0" smtClean="0">
              <a:solidFill>
                <a:srgbClr val="009FDA"/>
              </a:solidFill>
            </a:endParaRPr>
          </a:p>
          <a:p>
            <a:r>
              <a:rPr lang="en-US" sz="3200" b="1" dirty="0" smtClean="0"/>
              <a:t>I participated in the January 21 webinar</a:t>
            </a:r>
            <a:endParaRPr lang="en-US" sz="4400" dirty="0"/>
          </a:p>
          <a:p>
            <a:r>
              <a:rPr lang="en-US" sz="2800" dirty="0" smtClean="0"/>
              <a:t/>
            </a:r>
            <a:br>
              <a:rPr lang="en-US" sz="2800" dirty="0" smtClean="0"/>
            </a:br>
            <a:r>
              <a:rPr lang="en-US" sz="2800" dirty="0" smtClean="0"/>
              <a:t>                        Yes</a:t>
            </a:r>
          </a:p>
          <a:p>
            <a:endParaRPr lang="en-US" sz="2800" dirty="0"/>
          </a:p>
          <a:p>
            <a:r>
              <a:rPr lang="en-US" sz="2800" dirty="0" smtClean="0"/>
              <a:t>                        No </a:t>
            </a:r>
          </a:p>
          <a:p>
            <a:endParaRPr lang="en-US" sz="2800" dirty="0"/>
          </a:p>
        </p:txBody>
      </p:sp>
      <p:sp>
        <p:nvSpPr>
          <p:cNvPr id="10" name="TextBox 9"/>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The Learning Consortium for the Creative Economy</a:t>
            </a:r>
            <a:endParaRPr lang="en-US" sz="2400" dirty="0">
              <a:solidFill>
                <a:schemeClr val="bg1"/>
              </a:solidFill>
            </a:endParaRPr>
          </a:p>
        </p:txBody>
      </p:sp>
      <p:grpSp>
        <p:nvGrpSpPr>
          <p:cNvPr id="16" name="Group 15"/>
          <p:cNvGrpSpPr/>
          <p:nvPr/>
        </p:nvGrpSpPr>
        <p:grpSpPr>
          <a:xfrm>
            <a:off x="9838266" y="73460"/>
            <a:ext cx="2188633" cy="309819"/>
            <a:chOff x="7543800" y="4861360"/>
            <a:chExt cx="3746500" cy="309819"/>
          </a:xfrm>
        </p:grpSpPr>
        <p:sp>
          <p:nvSpPr>
            <p:cNvPr id="19" name="Flowchart: Stored Data 18"/>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Stored Data 19"/>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Stored Data 20"/>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Stored Data 21"/>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2" name="Slide Number Placeholder 1"/>
          <p:cNvSpPr>
            <a:spLocks noGrp="1"/>
          </p:cNvSpPr>
          <p:nvPr>
            <p:ph type="sldNum" sz="quarter" idx="12"/>
          </p:nvPr>
        </p:nvSpPr>
        <p:spPr/>
        <p:txBody>
          <a:bodyPr/>
          <a:lstStyle/>
          <a:p>
            <a:fld id="{6A580155-3645-4FD6-8B88-3D2692ADBA2E}" type="slidenum">
              <a:rPr lang="en-US" smtClean="0"/>
              <a:t>5</a:t>
            </a:fld>
            <a:endParaRPr lang="en-US" dirty="0"/>
          </a:p>
        </p:txBody>
      </p:sp>
      <p:grpSp>
        <p:nvGrpSpPr>
          <p:cNvPr id="11" name="Group 10"/>
          <p:cNvGrpSpPr/>
          <p:nvPr/>
        </p:nvGrpSpPr>
        <p:grpSpPr>
          <a:xfrm>
            <a:off x="4793916" y="3076075"/>
            <a:ext cx="469900" cy="1245649"/>
            <a:chOff x="9334500" y="2514600"/>
            <a:chExt cx="469900" cy="1245649"/>
          </a:xfrm>
        </p:grpSpPr>
        <p:sp>
          <p:nvSpPr>
            <p:cNvPr id="14" name="Rectangle 13"/>
            <p:cNvSpPr/>
            <p:nvPr/>
          </p:nvSpPr>
          <p:spPr>
            <a:xfrm>
              <a:off x="9359900" y="3376203"/>
              <a:ext cx="444500" cy="3840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334500" y="2514600"/>
              <a:ext cx="444500" cy="3840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860290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1" y="586154"/>
            <a:ext cx="11019692" cy="646331"/>
          </a:xfrm>
          <a:prstGeom prst="rect">
            <a:avLst/>
          </a:prstGeom>
          <a:noFill/>
        </p:spPr>
        <p:txBody>
          <a:bodyPr wrap="square" rtlCol="0">
            <a:spAutoFit/>
          </a:bodyPr>
          <a:lstStyle/>
          <a:p>
            <a:pPr algn="ctr"/>
            <a:r>
              <a:rPr lang="en-US" sz="3600" dirty="0" smtClean="0"/>
              <a:t>The vertical world of traditional management</a:t>
            </a:r>
            <a:endParaRPr lang="en-US" dirty="0"/>
          </a:p>
        </p:txBody>
      </p:sp>
      <p:grpSp>
        <p:nvGrpSpPr>
          <p:cNvPr id="44" name="Group 43"/>
          <p:cNvGrpSpPr/>
          <p:nvPr/>
        </p:nvGrpSpPr>
        <p:grpSpPr>
          <a:xfrm>
            <a:off x="2194560" y="1238250"/>
            <a:ext cx="3872215" cy="5467350"/>
            <a:chOff x="533400" y="1238250"/>
            <a:chExt cx="3872215" cy="5467350"/>
          </a:xfrm>
        </p:grpSpPr>
        <p:sp>
          <p:nvSpPr>
            <p:cNvPr id="45" name="TextBox 44"/>
            <p:cNvSpPr txBox="1"/>
            <p:nvPr/>
          </p:nvSpPr>
          <p:spPr>
            <a:xfrm>
              <a:off x="1636855" y="4724232"/>
              <a:ext cx="276876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Roles</a:t>
              </a:r>
            </a:p>
            <a:p>
              <a:pPr marL="457200" indent="-457200">
                <a:buFont typeface="Arial" panose="020B0604020202020204" pitchFamily="34" charset="0"/>
                <a:buChar char="•"/>
              </a:pPr>
              <a:r>
                <a:rPr lang="en-US" sz="2800" dirty="0" smtClean="0"/>
                <a:t>Rules</a:t>
              </a:r>
            </a:p>
            <a:p>
              <a:pPr marL="457200" indent="-457200">
                <a:buFont typeface="Arial" panose="020B0604020202020204" pitchFamily="34" charset="0"/>
                <a:buChar char="•"/>
              </a:pPr>
              <a:r>
                <a:rPr lang="en-US" sz="2800" dirty="0" smtClean="0"/>
                <a:t>Plans</a:t>
              </a:r>
            </a:p>
            <a:p>
              <a:pPr marL="457200" indent="-457200">
                <a:buFont typeface="Arial" panose="020B0604020202020204" pitchFamily="34" charset="0"/>
                <a:buChar char="•"/>
              </a:pPr>
              <a:r>
                <a:rPr lang="en-US" sz="2800" dirty="0" smtClean="0"/>
                <a:t>Reports</a:t>
              </a:r>
              <a:endParaRPr lang="en-US" sz="2800" dirty="0"/>
            </a:p>
          </p:txBody>
        </p:sp>
        <p:grpSp>
          <p:nvGrpSpPr>
            <p:cNvPr id="46" name="Group 45"/>
            <p:cNvGrpSpPr/>
            <p:nvPr/>
          </p:nvGrpSpPr>
          <p:grpSpPr>
            <a:xfrm>
              <a:off x="997704" y="1397111"/>
              <a:ext cx="3021846" cy="2897414"/>
              <a:chOff x="997704" y="2101961"/>
              <a:chExt cx="3021846" cy="2897414"/>
            </a:xfrm>
          </p:grpSpPr>
          <p:pic>
            <p:nvPicPr>
              <p:cNvPr id="48" name="Picture 2" descr="team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04" y="3370668"/>
                <a:ext cx="1722051" cy="137747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team Icon"/>
              <p:cNvPicPr>
                <a:picLocks noChangeAspect="1" noChangeArrowheads="1"/>
              </p:cNvPicPr>
              <p:nvPr/>
            </p:nvPicPr>
            <p:blipFill rotWithShape="1">
              <a:blip r:embed="rId2">
                <a:extLst>
                  <a:ext uri="{28A0092B-C50C-407E-A947-70E740481C1C}">
                    <a14:useLocalDpi xmlns:a14="http://schemas.microsoft.com/office/drawing/2010/main" val="0"/>
                  </a:ext>
                </a:extLst>
              </a:blip>
              <a:srcRect r="28993"/>
              <a:stretch/>
            </p:blipFill>
            <p:spPr bwMode="auto">
              <a:xfrm>
                <a:off x="2796777" y="3391070"/>
                <a:ext cx="1222773" cy="1377473"/>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1312095" y="2223881"/>
                <a:ext cx="2377950" cy="1364445"/>
                <a:chOff x="1731062" y="2148472"/>
                <a:chExt cx="2377950" cy="1364445"/>
              </a:xfrm>
            </p:grpSpPr>
            <p:cxnSp>
              <p:nvCxnSpPr>
                <p:cNvPr id="53" name="Straight Arrow Connector 52"/>
                <p:cNvCxnSpPr/>
                <p:nvPr/>
              </p:nvCxnSpPr>
              <p:spPr>
                <a:xfrm flipV="1">
                  <a:off x="1731062" y="2726803"/>
                  <a:ext cx="919846" cy="7581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315479" y="2726803"/>
                  <a:ext cx="468232" cy="7571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783711" y="2774067"/>
                  <a:ext cx="65651" cy="6626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2879890" y="2774067"/>
                  <a:ext cx="592628" cy="7099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3041453" y="2774067"/>
                  <a:ext cx="1067559" cy="7388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194613" y="2148472"/>
                  <a:ext cx="775503" cy="461665"/>
                </a:xfrm>
                <a:prstGeom prst="rect">
                  <a:avLst/>
                </a:prstGeom>
                <a:noFill/>
              </p:spPr>
              <p:txBody>
                <a:bodyPr wrap="square" rtlCol="0">
                  <a:spAutoFit/>
                </a:bodyPr>
                <a:lstStyle/>
                <a:p>
                  <a:r>
                    <a:rPr lang="en-US" sz="2400" b="1" dirty="0" smtClean="0"/>
                    <a:t>Boss</a:t>
                  </a:r>
                  <a:endParaRPr lang="en-US" b="1" dirty="0"/>
                </a:p>
              </p:txBody>
            </p:sp>
          </p:grpSp>
          <p:sp>
            <p:nvSpPr>
              <p:cNvPr id="51" name="TextBox 50"/>
              <p:cNvSpPr txBox="1"/>
              <p:nvPr/>
            </p:nvSpPr>
            <p:spPr>
              <a:xfrm>
                <a:off x="1793787" y="4537710"/>
                <a:ext cx="2026332" cy="461665"/>
              </a:xfrm>
              <a:prstGeom prst="rect">
                <a:avLst/>
              </a:prstGeom>
              <a:noFill/>
            </p:spPr>
            <p:txBody>
              <a:bodyPr wrap="square" rtlCol="0">
                <a:spAutoFit/>
              </a:bodyPr>
              <a:lstStyle/>
              <a:p>
                <a:r>
                  <a:rPr lang="en-US" sz="2400" dirty="0" smtClean="0"/>
                  <a:t>Individuals</a:t>
                </a:r>
                <a:endParaRPr lang="en-US" dirty="0"/>
              </a:p>
            </p:txBody>
          </p:sp>
          <p:pic>
            <p:nvPicPr>
              <p:cNvPr id="52" name="Picture 6" descr="hierarch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004" y="2101961"/>
                <a:ext cx="1148828" cy="1148828"/>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Rounded Rectangle 46"/>
            <p:cNvSpPr/>
            <p:nvPr/>
          </p:nvSpPr>
          <p:spPr>
            <a:xfrm>
              <a:off x="533400" y="1238250"/>
              <a:ext cx="3872215" cy="54673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a:t>
            </a:r>
            <a:endParaRPr lang="en-US" sz="2400" dirty="0">
              <a:solidFill>
                <a:schemeClr val="bg1"/>
              </a:solidFill>
            </a:endParaRPr>
          </a:p>
        </p:txBody>
      </p:sp>
      <p:grpSp>
        <p:nvGrpSpPr>
          <p:cNvPr id="60" name="Group 59"/>
          <p:cNvGrpSpPr/>
          <p:nvPr/>
        </p:nvGrpSpPr>
        <p:grpSpPr>
          <a:xfrm>
            <a:off x="9838266" y="73460"/>
            <a:ext cx="2188633" cy="309819"/>
            <a:chOff x="7543800" y="4861360"/>
            <a:chExt cx="3746500" cy="309819"/>
          </a:xfrm>
        </p:grpSpPr>
        <p:sp>
          <p:nvSpPr>
            <p:cNvPr id="61" name="Flowchart: Stored Data 60"/>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lowchart: Stored Data 61"/>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lowchart: Stored Data 62"/>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lowchart: Stored Data 63"/>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
        <p:nvSpPr>
          <p:cNvPr id="31" name="Rounded Rectangle 30"/>
          <p:cNvSpPr/>
          <p:nvPr/>
        </p:nvSpPr>
        <p:spPr>
          <a:xfrm>
            <a:off x="6551777" y="1272755"/>
            <a:ext cx="3554882" cy="5634058"/>
          </a:xfrm>
          <a:prstGeom prst="roundRect">
            <a:avLst>
              <a:gd name="adj" fmla="val 8924"/>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6724326" y="1331761"/>
            <a:ext cx="3165762" cy="5174943"/>
          </a:xfrm>
          <a:prstGeom prst="rect">
            <a:avLst/>
          </a:prstGeom>
          <a:solidFill>
            <a:schemeClr val="accent1">
              <a:lumMod val="50000"/>
            </a:schemeClr>
          </a:solidFill>
        </p:spPr>
        <p:txBody>
          <a:bodyPr wrap="square" rtlCol="0">
            <a:spAutoFit/>
          </a:bodyPr>
          <a:lstStyle/>
          <a:p>
            <a:pPr>
              <a:lnSpc>
                <a:spcPts val="4000"/>
              </a:lnSpc>
            </a:pPr>
            <a:r>
              <a:rPr lang="en-US" sz="2400" dirty="0" smtClean="0">
                <a:solidFill>
                  <a:schemeClr val="bg1"/>
                </a:solidFill>
              </a:rPr>
              <a:t>Turbulent environment  </a:t>
            </a:r>
          </a:p>
          <a:p>
            <a:pPr>
              <a:lnSpc>
                <a:spcPts val="4000"/>
              </a:lnSpc>
            </a:pPr>
            <a:r>
              <a:rPr lang="en-US" sz="2400" dirty="0" smtClean="0">
                <a:solidFill>
                  <a:schemeClr val="accent2">
                    <a:lumMod val="20000"/>
                    <a:lumOff val="80000"/>
                  </a:schemeClr>
                </a:solidFill>
              </a:rPr>
              <a:t>Liabilities</a:t>
            </a:r>
            <a:r>
              <a:rPr lang="en-US" sz="2400" dirty="0" smtClean="0">
                <a:solidFill>
                  <a:schemeClr val="accent2">
                    <a:lumMod val="40000"/>
                    <a:lumOff val="60000"/>
                  </a:schemeClr>
                </a:solidFill>
              </a:rPr>
              <a:t> </a:t>
            </a:r>
          </a:p>
          <a:p>
            <a:pPr>
              <a:lnSpc>
                <a:spcPts val="4000"/>
              </a:lnSpc>
            </a:pPr>
            <a:r>
              <a:rPr lang="en-US" sz="2400" dirty="0" smtClean="0">
                <a:solidFill>
                  <a:schemeClr val="accent2">
                    <a:lumMod val="40000"/>
                    <a:lumOff val="60000"/>
                  </a:schemeClr>
                </a:solidFill>
              </a:rPr>
              <a:t>   </a:t>
            </a:r>
            <a:r>
              <a:rPr lang="en-US" sz="2400" dirty="0" smtClean="0">
                <a:solidFill>
                  <a:schemeClr val="bg1"/>
                </a:solidFill>
              </a:rPr>
              <a:t>Complexity</a:t>
            </a:r>
            <a:endParaRPr lang="en-US" sz="2400" dirty="0">
              <a:solidFill>
                <a:schemeClr val="bg1"/>
              </a:solidFill>
            </a:endParaRPr>
          </a:p>
          <a:p>
            <a:pPr>
              <a:lnSpc>
                <a:spcPts val="4000"/>
              </a:lnSpc>
            </a:pPr>
            <a:r>
              <a:rPr lang="en-US" sz="2400" dirty="0" smtClean="0">
                <a:solidFill>
                  <a:schemeClr val="bg1"/>
                </a:solidFill>
              </a:rPr>
              <a:t>   Inefficient</a:t>
            </a:r>
            <a:br>
              <a:rPr lang="en-US" sz="2400" dirty="0" smtClean="0">
                <a:solidFill>
                  <a:schemeClr val="bg1"/>
                </a:solidFill>
              </a:rPr>
            </a:br>
            <a:r>
              <a:rPr lang="en-US" sz="2400" dirty="0" smtClean="0">
                <a:solidFill>
                  <a:schemeClr val="bg1"/>
                </a:solidFill>
              </a:rPr>
              <a:t>   Lacking agility</a:t>
            </a:r>
          </a:p>
          <a:p>
            <a:pPr>
              <a:lnSpc>
                <a:spcPts val="4000"/>
              </a:lnSpc>
            </a:pPr>
            <a:r>
              <a:rPr lang="en-US" sz="2400" dirty="0">
                <a:solidFill>
                  <a:schemeClr val="bg1"/>
                </a:solidFill>
              </a:rPr>
              <a:t> </a:t>
            </a:r>
            <a:r>
              <a:rPr lang="en-US" sz="2400" dirty="0" smtClean="0">
                <a:solidFill>
                  <a:schemeClr val="bg1"/>
                </a:solidFill>
              </a:rPr>
              <a:t>  Average = inadequate</a:t>
            </a:r>
          </a:p>
          <a:p>
            <a:pPr>
              <a:lnSpc>
                <a:spcPts val="4000"/>
              </a:lnSpc>
            </a:pPr>
            <a:r>
              <a:rPr lang="en-US" sz="2400" dirty="0" smtClean="0">
                <a:solidFill>
                  <a:schemeClr val="bg1"/>
                </a:solidFill>
              </a:rPr>
              <a:t>  Non-collaborative</a:t>
            </a:r>
            <a:endParaRPr lang="en-US" sz="2400" dirty="0">
              <a:solidFill>
                <a:schemeClr val="bg1"/>
              </a:solidFill>
            </a:endParaRPr>
          </a:p>
          <a:p>
            <a:pPr>
              <a:lnSpc>
                <a:spcPts val="4000"/>
              </a:lnSpc>
            </a:pPr>
            <a:r>
              <a:rPr lang="en-US" sz="2400" dirty="0" smtClean="0">
                <a:solidFill>
                  <a:schemeClr val="bg1"/>
                </a:solidFill>
              </a:rPr>
              <a:t>  Linear </a:t>
            </a:r>
            <a:r>
              <a:rPr lang="en-US" sz="2400" dirty="0">
                <a:solidFill>
                  <a:schemeClr val="bg1"/>
                </a:solidFill>
              </a:rPr>
              <a:t>plans</a:t>
            </a:r>
          </a:p>
          <a:p>
            <a:pPr>
              <a:lnSpc>
                <a:spcPts val="4000"/>
              </a:lnSpc>
            </a:pPr>
            <a:r>
              <a:rPr lang="en-US" sz="2400" dirty="0" smtClean="0">
                <a:solidFill>
                  <a:schemeClr val="bg1"/>
                </a:solidFill>
              </a:rPr>
              <a:t>  Dispiriting </a:t>
            </a:r>
            <a:r>
              <a:rPr lang="en-US" sz="2400" dirty="0">
                <a:solidFill>
                  <a:schemeClr val="bg1"/>
                </a:solidFill>
              </a:rPr>
              <a:t>to staff</a:t>
            </a:r>
          </a:p>
          <a:p>
            <a:pPr>
              <a:lnSpc>
                <a:spcPts val="4000"/>
              </a:lnSpc>
            </a:pPr>
            <a:r>
              <a:rPr lang="en-US" sz="2400" dirty="0" smtClean="0">
                <a:solidFill>
                  <a:schemeClr val="bg1"/>
                </a:solidFill>
              </a:rPr>
              <a:t>  Customer </a:t>
            </a:r>
            <a:r>
              <a:rPr lang="en-US" sz="2400" dirty="0">
                <a:solidFill>
                  <a:schemeClr val="bg1"/>
                </a:solidFill>
              </a:rPr>
              <a:t>is </a:t>
            </a:r>
            <a:r>
              <a:rPr lang="en-US" sz="2400" dirty="0" smtClean="0">
                <a:solidFill>
                  <a:schemeClr val="bg1"/>
                </a:solidFill>
              </a:rPr>
              <a:t>absent</a:t>
            </a:r>
            <a:endParaRPr lang="en-US" sz="2400" dirty="0">
              <a:solidFill>
                <a:schemeClr val="bg1"/>
              </a:solidFill>
            </a:endParaRPr>
          </a:p>
        </p:txBody>
      </p:sp>
    </p:spTree>
    <p:extLst>
      <p:ext uri="{BB962C8B-B14F-4D97-AF65-F5344CB8AC3E}">
        <p14:creationId xmlns:p14="http://schemas.microsoft.com/office/powerpoint/2010/main" val="4246699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a:t>
            </a:r>
            <a:endParaRPr lang="en-US" sz="2400" dirty="0">
              <a:solidFill>
                <a:schemeClr val="bg1"/>
              </a:solidFill>
            </a:endParaRPr>
          </a:p>
        </p:txBody>
      </p:sp>
      <p:grpSp>
        <p:nvGrpSpPr>
          <p:cNvPr id="60" name="Group 59"/>
          <p:cNvGrpSpPr/>
          <p:nvPr/>
        </p:nvGrpSpPr>
        <p:grpSpPr>
          <a:xfrm>
            <a:off x="9838266" y="73460"/>
            <a:ext cx="2188633" cy="309819"/>
            <a:chOff x="7543800" y="4861360"/>
            <a:chExt cx="3746500" cy="309819"/>
          </a:xfrm>
        </p:grpSpPr>
        <p:sp>
          <p:nvSpPr>
            <p:cNvPr id="61" name="Flowchart: Stored Data 60"/>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lowchart: Stored Data 61"/>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lowchart: Stored Data 62"/>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lowchart: Stored Data 63"/>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pic>
        <p:nvPicPr>
          <p:cNvPr id="2050" name="Picture 2" descr="Icons from TheNounPro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736" y="995424"/>
            <a:ext cx="10059450" cy="553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871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ple Headquarters in Cupertino.jpg"/>
          <p:cNvPicPr>
            <a:picLocks noChangeAspect="1" noChangeArrowheads="1"/>
          </p:cNvPicPr>
          <p:nvPr/>
        </p:nvPicPr>
        <p:blipFill rotWithShape="1">
          <a:blip r:embed="rId2">
            <a:extLst>
              <a:ext uri="{28A0092B-C50C-407E-A947-70E740481C1C}">
                <a14:useLocalDpi xmlns:a14="http://schemas.microsoft.com/office/drawing/2010/main" val="0"/>
              </a:ext>
            </a:extLst>
          </a:blip>
          <a:srcRect t="16951" b="13448"/>
          <a:stretch/>
        </p:blipFill>
        <p:spPr bwMode="auto">
          <a:xfrm>
            <a:off x="6914103" y="4673600"/>
            <a:ext cx="4007351"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5/5f/2tours_bologne_082005.jpg/180px-2tours_bologne_082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281236"/>
            <a:ext cx="2266949" cy="53903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42500" y="712629"/>
            <a:ext cx="3344779" cy="584775"/>
          </a:xfrm>
          <a:prstGeom prst="rect">
            <a:avLst/>
          </a:prstGeom>
          <a:noFill/>
        </p:spPr>
        <p:txBody>
          <a:bodyPr wrap="square" rtlCol="0">
            <a:spAutoFit/>
          </a:bodyPr>
          <a:lstStyle/>
          <a:p>
            <a:r>
              <a:rPr lang="en-US" sz="3200" dirty="0" smtClean="0"/>
              <a:t>Horizontal mindset </a:t>
            </a:r>
            <a:endParaRPr lang="en-US" sz="3200" dirty="0"/>
          </a:p>
        </p:txBody>
      </p:sp>
      <p:sp>
        <p:nvSpPr>
          <p:cNvPr id="8" name="TextBox 7"/>
          <p:cNvSpPr txBox="1"/>
          <p:nvPr/>
        </p:nvSpPr>
        <p:spPr>
          <a:xfrm>
            <a:off x="1626435" y="673527"/>
            <a:ext cx="3344779" cy="584775"/>
          </a:xfrm>
          <a:prstGeom prst="rect">
            <a:avLst/>
          </a:prstGeom>
          <a:noFill/>
        </p:spPr>
        <p:txBody>
          <a:bodyPr wrap="square" rtlCol="0">
            <a:spAutoFit/>
          </a:bodyPr>
          <a:lstStyle/>
          <a:p>
            <a:r>
              <a:rPr lang="en-US" sz="3200" dirty="0" smtClean="0"/>
              <a:t>Vertical mindset </a:t>
            </a:r>
            <a:endParaRPr lang="en-US" sz="3200" dirty="0"/>
          </a:p>
        </p:txBody>
      </p:sp>
      <p:sp>
        <p:nvSpPr>
          <p:cNvPr id="9" name="TextBox 8"/>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a:t>
            </a:r>
            <a:endParaRPr lang="en-US" sz="2400" dirty="0">
              <a:solidFill>
                <a:schemeClr val="bg1"/>
              </a:solidFill>
            </a:endParaRPr>
          </a:p>
        </p:txBody>
      </p:sp>
      <p:grpSp>
        <p:nvGrpSpPr>
          <p:cNvPr id="10" name="Group 9"/>
          <p:cNvGrpSpPr/>
          <p:nvPr/>
        </p:nvGrpSpPr>
        <p:grpSpPr>
          <a:xfrm>
            <a:off x="9838266" y="73460"/>
            <a:ext cx="2188633" cy="309819"/>
            <a:chOff x="7543800" y="4861360"/>
            <a:chExt cx="3746500" cy="309819"/>
          </a:xfrm>
        </p:grpSpPr>
        <p:sp>
          <p:nvSpPr>
            <p:cNvPr id="11" name="Flowchart: Stored Data 10"/>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tored Data 11"/>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Stored Data 12"/>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Stored Data 13"/>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spTree>
    <p:extLst>
      <p:ext uri="{BB962C8B-B14F-4D97-AF65-F5344CB8AC3E}">
        <p14:creationId xmlns:p14="http://schemas.microsoft.com/office/powerpoint/2010/main" val="38781109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1850" y="2013200"/>
            <a:ext cx="3616502" cy="3282700"/>
          </a:xfrm>
          <a:prstGeom prst="rect">
            <a:avLst/>
          </a:prstGeom>
        </p:spPr>
      </p:pic>
      <p:sp>
        <p:nvSpPr>
          <p:cNvPr id="4" name="Oval 3"/>
          <p:cNvSpPr/>
          <p:nvPr/>
        </p:nvSpPr>
        <p:spPr>
          <a:xfrm>
            <a:off x="1455826" y="2849485"/>
            <a:ext cx="2743200" cy="174457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firm </a:t>
            </a:r>
            <a:endParaRPr lang="en-US" sz="4000" dirty="0"/>
          </a:p>
        </p:txBody>
      </p:sp>
      <p:sp>
        <p:nvSpPr>
          <p:cNvPr id="6" name="Oval 5"/>
          <p:cNvSpPr/>
          <p:nvPr/>
        </p:nvSpPr>
        <p:spPr>
          <a:xfrm>
            <a:off x="252668" y="1634295"/>
            <a:ext cx="5149516" cy="4174958"/>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813398" y="2821407"/>
            <a:ext cx="2562961" cy="1744578"/>
          </a:xfrm>
          <a:prstGeom prst="ellipse">
            <a:avLst/>
          </a:prstGeom>
          <a:gradFill flip="none" rotWithShape="1">
            <a:gsLst>
              <a:gs pos="48000">
                <a:schemeClr val="bg1"/>
              </a:gs>
              <a:gs pos="100000">
                <a:srgbClr val="FFFF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Customer</a:t>
            </a:r>
            <a:endParaRPr lang="en-US" sz="3200" dirty="0">
              <a:solidFill>
                <a:schemeClr val="tx1"/>
              </a:solidFill>
            </a:endParaRPr>
          </a:p>
        </p:txBody>
      </p:sp>
      <p:sp>
        <p:nvSpPr>
          <p:cNvPr id="8" name="Oval 7"/>
          <p:cNvSpPr/>
          <p:nvPr/>
        </p:nvSpPr>
        <p:spPr>
          <a:xfrm>
            <a:off x="6372739" y="1606217"/>
            <a:ext cx="5149516" cy="4174958"/>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395423" y="1485901"/>
            <a:ext cx="966523" cy="565484"/>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Firm</a:t>
            </a:r>
            <a:endParaRPr lang="en-US" dirty="0">
              <a:solidFill>
                <a:schemeClr val="bg1"/>
              </a:solidFill>
            </a:endParaRPr>
          </a:p>
        </p:txBody>
      </p:sp>
      <p:sp>
        <p:nvSpPr>
          <p:cNvPr id="3" name="TextBox 2"/>
          <p:cNvSpPr txBox="1"/>
          <p:nvPr/>
        </p:nvSpPr>
        <p:spPr>
          <a:xfrm>
            <a:off x="854242" y="467222"/>
            <a:ext cx="9685421" cy="646331"/>
          </a:xfrm>
          <a:prstGeom prst="rect">
            <a:avLst/>
          </a:prstGeom>
          <a:noFill/>
        </p:spPr>
        <p:txBody>
          <a:bodyPr wrap="square" rtlCol="0">
            <a:spAutoFit/>
          </a:bodyPr>
          <a:lstStyle/>
          <a:p>
            <a:pPr algn="ctr"/>
            <a:r>
              <a:rPr lang="en-US" sz="3600" dirty="0" smtClean="0"/>
              <a:t>The Copernican Revolution in management</a:t>
            </a:r>
            <a:endParaRPr lang="en-US" sz="3600" dirty="0"/>
          </a:p>
        </p:txBody>
      </p:sp>
      <p:sp>
        <p:nvSpPr>
          <p:cNvPr id="11" name="Rounded Rectangle 10"/>
          <p:cNvSpPr/>
          <p:nvPr/>
        </p:nvSpPr>
        <p:spPr>
          <a:xfrm>
            <a:off x="1" y="1203154"/>
            <a:ext cx="5634794" cy="47965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6132107" y="1254284"/>
            <a:ext cx="5887461" cy="47965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rot="16200000" flipV="1">
            <a:off x="4063270" y="3483131"/>
            <a:ext cx="3688491" cy="529399"/>
          </a:xfrm>
          <a:prstGeom prst="triangle">
            <a:avLst>
              <a:gd name="adj" fmla="val 48573"/>
            </a:avLst>
          </a:prstGeom>
          <a:solidFill>
            <a:srgbClr val="009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275353" y="6136102"/>
            <a:ext cx="10246902" cy="584775"/>
          </a:xfrm>
          <a:prstGeom prst="rect">
            <a:avLst/>
          </a:prstGeom>
          <a:noFill/>
        </p:spPr>
        <p:txBody>
          <a:bodyPr wrap="square" rtlCol="0">
            <a:spAutoFit/>
          </a:bodyPr>
          <a:lstStyle/>
          <a:p>
            <a:r>
              <a:rPr lang="en-US" sz="3200" dirty="0" smtClean="0"/>
              <a:t>It is leading to vast economic, social and political change</a:t>
            </a:r>
            <a:endParaRPr lang="en-US" dirty="0"/>
          </a:p>
        </p:txBody>
      </p:sp>
      <p:sp>
        <p:nvSpPr>
          <p:cNvPr id="17" name="TextBox 16"/>
          <p:cNvSpPr txBox="1"/>
          <p:nvPr/>
        </p:nvSpPr>
        <p:spPr>
          <a:xfrm>
            <a:off x="36088" y="12027"/>
            <a:ext cx="12155911" cy="461665"/>
          </a:xfrm>
          <a:prstGeom prst="rect">
            <a:avLst/>
          </a:prstGeom>
          <a:solidFill>
            <a:srgbClr val="009FDA"/>
          </a:solidFill>
        </p:spPr>
        <p:txBody>
          <a:bodyPr wrap="square" rtlCol="0">
            <a:spAutoFit/>
          </a:bodyPr>
          <a:lstStyle/>
          <a:p>
            <a:r>
              <a:rPr lang="en-US" sz="2400" dirty="0" smtClean="0">
                <a:solidFill>
                  <a:schemeClr val="bg1"/>
                </a:solidFill>
              </a:rPr>
              <a:t>What is the Creative Economy?</a:t>
            </a:r>
            <a:endParaRPr lang="en-US" sz="2400" dirty="0">
              <a:solidFill>
                <a:schemeClr val="bg1"/>
              </a:solidFill>
            </a:endParaRPr>
          </a:p>
        </p:txBody>
      </p:sp>
      <p:sp>
        <p:nvSpPr>
          <p:cNvPr id="18" name="Right Arrow 17"/>
          <p:cNvSpPr/>
          <p:nvPr/>
        </p:nvSpPr>
        <p:spPr>
          <a:xfrm>
            <a:off x="8965530" y="1515302"/>
            <a:ext cx="419100" cy="19105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a:off x="2943224" y="1525644"/>
            <a:ext cx="419100" cy="19105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9838266" y="73460"/>
            <a:ext cx="2188633" cy="309819"/>
            <a:chOff x="7543800" y="4861360"/>
            <a:chExt cx="3746500" cy="309819"/>
          </a:xfrm>
        </p:grpSpPr>
        <p:sp>
          <p:nvSpPr>
            <p:cNvPr id="21" name="Flowchart: Stored Data 20"/>
            <p:cNvSpPr/>
            <p:nvPr/>
          </p:nvSpPr>
          <p:spPr>
            <a:xfrm flipH="1">
              <a:off x="7543800" y="4861360"/>
              <a:ext cx="965200" cy="30617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Stored Data 21"/>
            <p:cNvSpPr/>
            <p:nvPr/>
          </p:nvSpPr>
          <p:spPr>
            <a:xfrm flipH="1">
              <a:off x="8483600" y="4865009"/>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Stored Data 22"/>
            <p:cNvSpPr/>
            <p:nvPr/>
          </p:nvSpPr>
          <p:spPr>
            <a:xfrm flipH="1">
              <a:off x="103251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Stored Data 23"/>
            <p:cNvSpPr/>
            <p:nvPr/>
          </p:nvSpPr>
          <p:spPr>
            <a:xfrm flipH="1">
              <a:off x="9398000" y="4861360"/>
              <a:ext cx="965200" cy="30617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p:cNvSpPr txBox="1"/>
          <p:nvPr/>
        </p:nvSpPr>
        <p:spPr>
          <a:xfrm>
            <a:off x="9691050" y="65084"/>
            <a:ext cx="2560721" cy="369332"/>
          </a:xfrm>
          <a:prstGeom prst="rect">
            <a:avLst/>
          </a:prstGeom>
          <a:noFill/>
        </p:spPr>
        <p:txBody>
          <a:bodyPr wrap="square" rtlCol="0">
            <a:spAutoFit/>
          </a:bodyPr>
          <a:lstStyle/>
          <a:p>
            <a:r>
              <a:rPr lang="en-US" dirty="0" smtClean="0"/>
              <a:t>     A.       B.        C.       D.</a:t>
            </a:r>
            <a:endParaRPr lang="en-US" dirty="0"/>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40" y="1126746"/>
            <a:ext cx="1925163" cy="1456424"/>
          </a:xfrm>
          <a:prstGeom prst="rect">
            <a:avLst/>
          </a:prstGeom>
        </p:spPr>
      </p:pic>
      <p:sp>
        <p:nvSpPr>
          <p:cNvPr id="29" name="Oval 28"/>
          <p:cNvSpPr/>
          <p:nvPr/>
        </p:nvSpPr>
        <p:spPr>
          <a:xfrm>
            <a:off x="1153432" y="1538830"/>
            <a:ext cx="1467348" cy="565484"/>
          </a:xfrm>
          <a:prstGeom prst="ellipse">
            <a:avLst/>
          </a:prstGeom>
          <a:gradFill flip="none" rotWithShape="1">
            <a:gsLst>
              <a:gs pos="48000">
                <a:schemeClr val="bg1"/>
              </a:gs>
              <a:gs pos="100000">
                <a:srgbClr val="FFFF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Customer</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6A580155-3645-4FD6-8B88-3D2692ADBA2E}" type="slidenum">
              <a:rPr lang="en-US" smtClean="0"/>
              <a:t>9</a:t>
            </a:fld>
            <a:endParaRPr lang="en-US" dirty="0"/>
          </a:p>
        </p:txBody>
      </p:sp>
    </p:spTree>
    <p:extLst>
      <p:ext uri="{BB962C8B-B14F-4D97-AF65-F5344CB8AC3E}">
        <p14:creationId xmlns:p14="http://schemas.microsoft.com/office/powerpoint/2010/main" val="26041048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23263</TotalTime>
  <Words>2086</Words>
  <Application>Microsoft Macintosh PowerPoint</Application>
  <PresentationFormat>Custom</PresentationFormat>
  <Paragraphs>430</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The Learning Consortium for the Creative Economy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Denning</dc:creator>
  <cp:lastModifiedBy>elizabeth crider</cp:lastModifiedBy>
  <cp:revision>208</cp:revision>
  <cp:lastPrinted>2015-01-19T19:19:25Z</cp:lastPrinted>
  <dcterms:created xsi:type="dcterms:W3CDTF">2014-11-02T13:46:21Z</dcterms:created>
  <dcterms:modified xsi:type="dcterms:W3CDTF">2015-02-19T20:01:05Z</dcterms:modified>
</cp:coreProperties>
</file>